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  <p:sldMasterId id="2147483802" r:id="rId2"/>
    <p:sldMasterId id="2147483814" r:id="rId3"/>
    <p:sldMasterId id="2147483826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308" r:id="rId9"/>
    <p:sldId id="309" r:id="rId10"/>
    <p:sldId id="310" r:id="rId11"/>
    <p:sldId id="421" r:id="rId12"/>
    <p:sldId id="311" r:id="rId13"/>
    <p:sldId id="417" r:id="rId14"/>
    <p:sldId id="312" r:id="rId15"/>
    <p:sldId id="313" r:id="rId16"/>
    <p:sldId id="314" r:id="rId17"/>
    <p:sldId id="315" r:id="rId18"/>
    <p:sldId id="260" r:id="rId19"/>
    <p:sldId id="420" r:id="rId20"/>
    <p:sldId id="391" r:id="rId21"/>
    <p:sldId id="407" r:id="rId22"/>
    <p:sldId id="408" r:id="rId23"/>
    <p:sldId id="324" r:id="rId24"/>
    <p:sldId id="395" r:id="rId25"/>
    <p:sldId id="418" r:id="rId26"/>
    <p:sldId id="419" r:id="rId27"/>
    <p:sldId id="374" r:id="rId28"/>
    <p:sldId id="340" r:id="rId29"/>
    <p:sldId id="397" r:id="rId30"/>
    <p:sldId id="401" r:id="rId31"/>
    <p:sldId id="432" r:id="rId32"/>
    <p:sldId id="433" r:id="rId33"/>
    <p:sldId id="262" r:id="rId34"/>
    <p:sldId id="261" r:id="rId35"/>
    <p:sldId id="425" r:id="rId36"/>
    <p:sldId id="426" r:id="rId37"/>
    <p:sldId id="427" r:id="rId38"/>
    <p:sldId id="428" r:id="rId39"/>
    <p:sldId id="429" r:id="rId40"/>
    <p:sldId id="430" r:id="rId41"/>
    <p:sldId id="33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9FC15-B9D1-4515-B7C0-8AB693F1E1EB}" type="datetimeFigureOut">
              <a:rPr lang="sl-SI" smtClean="0"/>
              <a:t>19. 09. 2022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F9B6D-F31A-4E38-A34A-982AB798BC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25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6C0707-DF96-4CD4-A0D6-70EB3BF07087}" type="slidenum">
              <a:rPr lang="sl-SI" altLang="sl-SI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l-SI" altLang="sl-SI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0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E31E9-835D-1D40-8377-E0A69B3DF0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6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E31E9-835D-1D40-8377-E0A69B3DF0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14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019421-48EB-4918-9B09-554537FA3B70}" type="slidenum">
              <a:rPr lang="en-US" altLang="sl-SI" b="0">
                <a:solidFill>
                  <a:srgbClr val="000000"/>
                </a:solidFill>
              </a:rPr>
              <a:pPr/>
              <a:t>32</a:t>
            </a:fld>
            <a:endParaRPr lang="en-US" altLang="sl-SI" b="0">
              <a:solidFill>
                <a:srgbClr val="000000"/>
              </a:solidFill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0E27B4D6-677E-4B28-8B03-A8B6F642792E}" type="slidenum">
              <a:rPr lang="en-US" altLang="sl-SI" sz="1200" b="0" smtClean="0">
                <a:solidFill>
                  <a:srgbClr val="000000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sl-SI" sz="1200" b="0" smtClean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 sz="1000" smtClean="0"/>
          </a:p>
        </p:txBody>
      </p:sp>
    </p:spTree>
    <p:extLst>
      <p:ext uri="{BB962C8B-B14F-4D97-AF65-F5344CB8AC3E}">
        <p14:creationId xmlns:p14="http://schemas.microsoft.com/office/powerpoint/2010/main" val="214404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FC61C-3D43-478C-A74A-2E51DBEBA009}" type="slidenum">
              <a:rPr lang="en-US" altLang="sl-SI" b="0">
                <a:solidFill>
                  <a:srgbClr val="000000"/>
                </a:solidFill>
              </a:rPr>
              <a:pPr/>
              <a:t>33</a:t>
            </a:fld>
            <a:endParaRPr lang="en-US" altLang="sl-SI" b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E731BADC-C969-4F90-B77C-2759ED7A949F}" type="slidenum">
              <a:rPr lang="en-US" altLang="sl-SI" sz="1200" b="0" smtClean="0">
                <a:solidFill>
                  <a:srgbClr val="000000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sl-SI" sz="1200" b="0" smtClean="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 sz="1000" smtClean="0"/>
          </a:p>
        </p:txBody>
      </p:sp>
    </p:spTree>
    <p:extLst>
      <p:ext uri="{BB962C8B-B14F-4D97-AF65-F5344CB8AC3E}">
        <p14:creationId xmlns:p14="http://schemas.microsoft.com/office/powerpoint/2010/main" val="83537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98C3A4-403F-4F0B-B35B-3C502B3EE734}" type="slidenum">
              <a:rPr lang="en-US" altLang="sl-SI" b="0">
                <a:solidFill>
                  <a:srgbClr val="000000"/>
                </a:solidFill>
              </a:rPr>
              <a:pPr/>
              <a:t>34</a:t>
            </a:fld>
            <a:endParaRPr lang="en-US" altLang="sl-SI" b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31380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9D8F8B-8C83-4297-843A-2E07761FD6AC}" type="slidenum">
              <a:rPr lang="en-US" altLang="sl-SI" b="0">
                <a:solidFill>
                  <a:srgbClr val="000000"/>
                </a:solidFill>
              </a:rPr>
              <a:pPr/>
              <a:t>35</a:t>
            </a:fld>
            <a:endParaRPr lang="en-US" altLang="sl-SI" b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24334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AFEDAD-FA82-4A01-92D4-70A466440B05}" type="slidenum">
              <a:rPr lang="en-US" altLang="sl-SI" b="0">
                <a:solidFill>
                  <a:srgbClr val="000000"/>
                </a:solidFill>
              </a:rPr>
              <a:pPr/>
              <a:t>36</a:t>
            </a:fld>
            <a:endParaRPr lang="en-US" altLang="sl-SI" b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662812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834C46-7F5A-495B-809A-76577D1AAC78}" type="slidenum">
              <a:rPr lang="en-US" altLang="sl-SI" b="0">
                <a:solidFill>
                  <a:srgbClr val="000000"/>
                </a:solidFill>
              </a:rPr>
              <a:pPr/>
              <a:t>37</a:t>
            </a:fld>
            <a:endParaRPr lang="en-US" altLang="sl-SI" b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l-SI" altLang="sl-SI" smtClean="0"/>
              <a:t>PROSTOR ZA OPOMBE.</a:t>
            </a:r>
          </a:p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69643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5EB69-E304-1840-AE6D-7A505FB5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8" y="951289"/>
            <a:ext cx="9438290" cy="49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>
              <a:defRPr sz="2200">
                <a:solidFill>
                  <a:srgbClr val="2E4C5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2E4C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A9E73-EF83-C448-A14C-61DF900E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804672"/>
            <a:ext cx="975243" cy="9752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B90024-9D03-C541-9DBB-0061DE1B0CB6}"/>
              </a:ext>
            </a:extLst>
          </p:cNvPr>
          <p:cNvSpPr txBox="1"/>
          <p:nvPr/>
        </p:nvSpPr>
        <p:spPr>
          <a:xfrm>
            <a:off x="804673" y="6298715"/>
            <a:ext cx="4486656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050" dirty="0" err="1">
                <a:solidFill>
                  <a:srgbClr val="2E4C5F"/>
                </a:solidFill>
              </a:rPr>
              <a:t>Osnovna</a:t>
            </a:r>
            <a:r>
              <a:rPr lang="en-US" sz="1050" dirty="0">
                <a:solidFill>
                  <a:srgbClr val="2E4C5F"/>
                </a:solidFill>
              </a:rPr>
              <a:t> </a:t>
            </a:r>
            <a:r>
              <a:rPr lang="en-US" sz="1050" dirty="0" err="1">
                <a:solidFill>
                  <a:srgbClr val="2E4C5F"/>
                </a:solidFill>
              </a:rPr>
              <a:t>šola</a:t>
            </a:r>
            <a:r>
              <a:rPr lang="en-US" sz="1050" dirty="0">
                <a:solidFill>
                  <a:srgbClr val="2E4C5F"/>
                </a:solidFill>
              </a:rPr>
              <a:t> Vide </a:t>
            </a:r>
            <a:r>
              <a:rPr lang="en-US" sz="1050" dirty="0" err="1">
                <a:solidFill>
                  <a:srgbClr val="2E4C5F"/>
                </a:solidFill>
              </a:rPr>
              <a:t>Pregarc</a:t>
            </a:r>
            <a:endParaRPr lang="en-US" sz="1050" dirty="0">
              <a:solidFill>
                <a:srgbClr val="2E4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6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>
              <a:defRPr sz="2200">
                <a:solidFill>
                  <a:srgbClr val="2E4C5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1" y="3549918"/>
            <a:ext cx="4494997" cy="21940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2E4C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60ECD-E3F4-734F-8B9E-A878F23E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804672"/>
            <a:ext cx="975243" cy="9752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0F5014-6855-2A49-AEB4-1847DADCD988}"/>
              </a:ext>
            </a:extLst>
          </p:cNvPr>
          <p:cNvSpPr txBox="1"/>
          <p:nvPr/>
        </p:nvSpPr>
        <p:spPr>
          <a:xfrm>
            <a:off x="804673" y="6298715"/>
            <a:ext cx="4486656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050" dirty="0" err="1">
                <a:solidFill>
                  <a:srgbClr val="2E4C5F"/>
                </a:solidFill>
              </a:rPr>
              <a:t>Osnovna</a:t>
            </a:r>
            <a:r>
              <a:rPr lang="en-US" sz="1050" dirty="0">
                <a:solidFill>
                  <a:srgbClr val="2E4C5F"/>
                </a:solidFill>
              </a:rPr>
              <a:t> </a:t>
            </a:r>
            <a:r>
              <a:rPr lang="en-US" sz="1050" dirty="0" err="1">
                <a:solidFill>
                  <a:srgbClr val="2E4C5F"/>
                </a:solidFill>
              </a:rPr>
              <a:t>šola</a:t>
            </a:r>
            <a:r>
              <a:rPr lang="en-US" sz="1050" dirty="0">
                <a:solidFill>
                  <a:srgbClr val="2E4C5F"/>
                </a:solidFill>
              </a:rPr>
              <a:t> Vide </a:t>
            </a:r>
            <a:r>
              <a:rPr lang="en-US" sz="1050" dirty="0" err="1">
                <a:solidFill>
                  <a:srgbClr val="2E4C5F"/>
                </a:solidFill>
              </a:rPr>
              <a:t>Pregarc</a:t>
            </a:r>
            <a:endParaRPr lang="en-US" sz="1050" dirty="0">
              <a:solidFill>
                <a:srgbClr val="2E4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B980-2233-495E-9295-B1B6B08B800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56730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3A49F-4123-4548-AE4B-5911162511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78142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0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67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17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521E-B51B-1742-AEAD-4A47A3317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8" y="938194"/>
            <a:ext cx="9438290" cy="49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56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3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8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1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>
                <a:solidFill>
                  <a:srgbClr val="000000"/>
                </a:solidFill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93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52F9B-E251-DC4D-A69E-72AE3E6F9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268" y="951289"/>
            <a:ext cx="9438290" cy="49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62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521E-B51B-1742-AEAD-4A47A3317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268" y="938194"/>
            <a:ext cx="9438290" cy="49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231137" y="723639"/>
            <a:ext cx="9348056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3800">
                <a:solidFill>
                  <a:srgbClr val="ACD39B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136" y="2796459"/>
            <a:ext cx="9348056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13432" y="6217920"/>
            <a:ext cx="365760" cy="365760"/>
          </a:xfrm>
          <a:solidFill>
            <a:srgbClr val="ACD39B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80A22-8637-234C-97A1-E7B99A11E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41" y="980911"/>
            <a:ext cx="1131376" cy="1131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AF0339-5D0B-2246-A1BB-47349F04CD9B}"/>
              </a:ext>
            </a:extLst>
          </p:cNvPr>
          <p:cNvSpPr txBox="1"/>
          <p:nvPr userDrawn="1"/>
        </p:nvSpPr>
        <p:spPr>
          <a:xfrm>
            <a:off x="2215368" y="6298715"/>
            <a:ext cx="5916957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ACD39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0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231137" y="723639"/>
            <a:ext cx="9348056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3800">
                <a:solidFill>
                  <a:srgbClr val="2E4C5F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136" y="2796459"/>
            <a:ext cx="9348056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 i="0">
                <a:solidFill>
                  <a:srgbClr val="2E4C5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13432" y="6217920"/>
            <a:ext cx="365760" cy="365760"/>
          </a:xfrm>
          <a:solidFill>
            <a:srgbClr val="2E4C5F"/>
          </a:solidFill>
        </p:spPr>
        <p:txBody>
          <a:bodyPr/>
          <a:lstStyle>
            <a:lvl1pPr>
              <a:defRPr>
                <a:solidFill>
                  <a:srgbClr val="ACD39B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CD39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77EF6-FFC9-A540-B21F-FB9E9F47C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584" y="980911"/>
            <a:ext cx="1131376" cy="1131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581004-97A1-4748-A40C-6E1031DDBF3F}"/>
              </a:ext>
            </a:extLst>
          </p:cNvPr>
          <p:cNvSpPr txBox="1"/>
          <p:nvPr userDrawn="1"/>
        </p:nvSpPr>
        <p:spPr>
          <a:xfrm>
            <a:off x="2215368" y="6298715"/>
            <a:ext cx="5916957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E4C5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757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7552" y="6217920"/>
            <a:ext cx="365760" cy="36576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66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231137" y="723639"/>
            <a:ext cx="9348056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3800">
                <a:solidFill>
                  <a:srgbClr val="D2989C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136" y="2796459"/>
            <a:ext cx="9348056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13432" y="6217920"/>
            <a:ext cx="365760" cy="365760"/>
          </a:xfrm>
          <a:solidFill>
            <a:srgbClr val="D2989C"/>
          </a:solidFill>
        </p:spPr>
        <p:txBody>
          <a:bodyPr/>
          <a:lstStyle>
            <a:lvl1pPr>
              <a:defRPr>
                <a:solidFill>
                  <a:srgbClr val="2E4C5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E0EDA-3D4C-0D4D-B844-635C264A8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31" y="980911"/>
            <a:ext cx="1131376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53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1136" y="2638044"/>
            <a:ext cx="4457047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269" y="2638044"/>
            <a:ext cx="4457046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967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589477"/>
            <a:ext cx="4457046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16268" y="2589477"/>
            <a:ext cx="4457046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BBB467-139F-0645-88CC-1F3B6DF4FC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231136" y="3429000"/>
            <a:ext cx="4457047" cy="23110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948367-8D6B-AE4F-B151-B42991923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6269" y="3429000"/>
            <a:ext cx="4457046" cy="23110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7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60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37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>
              <a:defRPr sz="2200">
                <a:solidFill>
                  <a:srgbClr val="2E4C5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2E4C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DDD42A-579D-7245-86B6-053097B57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672" y="804672"/>
            <a:ext cx="975243" cy="9752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D3A917-C5DA-7B4C-A964-37221C63F502}"/>
              </a:ext>
            </a:extLst>
          </p:cNvPr>
          <p:cNvSpPr txBox="1"/>
          <p:nvPr userDrawn="1"/>
        </p:nvSpPr>
        <p:spPr>
          <a:xfrm>
            <a:off x="804673" y="6298715"/>
            <a:ext cx="4486656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E4C5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4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>
              <a:defRPr sz="2200">
                <a:solidFill>
                  <a:srgbClr val="2E4C5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1" y="3549918"/>
            <a:ext cx="4494997" cy="21940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2E4C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65EDE-8D92-4B47-8638-D55F9E4D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672" y="804672"/>
            <a:ext cx="975243" cy="9752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A4DCB1-650C-4241-A5CD-2F38B8946D45}"/>
              </a:ext>
            </a:extLst>
          </p:cNvPr>
          <p:cNvSpPr txBox="1"/>
          <p:nvPr userDrawn="1"/>
        </p:nvSpPr>
        <p:spPr>
          <a:xfrm>
            <a:off x="804673" y="6298715"/>
            <a:ext cx="4486656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E4C5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62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52F9B-E251-DC4D-A69E-72AE3E6F9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268" y="951289"/>
            <a:ext cx="9438290" cy="49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521E-B51B-1742-AEAD-4A47A3317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7268" y="938194"/>
            <a:ext cx="9438290" cy="49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4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231137" y="723639"/>
            <a:ext cx="9348056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3800">
                <a:solidFill>
                  <a:srgbClr val="ACD39B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136" y="2796459"/>
            <a:ext cx="9348056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13432" y="6217920"/>
            <a:ext cx="365760" cy="365760"/>
          </a:xfrm>
          <a:solidFill>
            <a:srgbClr val="ACD39B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80A22-8637-234C-97A1-E7B99A11E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41" y="980911"/>
            <a:ext cx="1131376" cy="1131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AF0339-5D0B-2246-A1BB-47349F04CD9B}"/>
              </a:ext>
            </a:extLst>
          </p:cNvPr>
          <p:cNvSpPr txBox="1"/>
          <p:nvPr userDrawn="1"/>
        </p:nvSpPr>
        <p:spPr>
          <a:xfrm>
            <a:off x="2215368" y="6298715"/>
            <a:ext cx="5916957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ACD39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00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231137" y="723639"/>
            <a:ext cx="9348056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3800">
                <a:solidFill>
                  <a:srgbClr val="2E4C5F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136" y="2796459"/>
            <a:ext cx="9348056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 i="0">
                <a:solidFill>
                  <a:srgbClr val="2E4C5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13432" y="6217920"/>
            <a:ext cx="365760" cy="365760"/>
          </a:xfrm>
          <a:solidFill>
            <a:srgbClr val="2E4C5F"/>
          </a:solidFill>
        </p:spPr>
        <p:txBody>
          <a:bodyPr/>
          <a:lstStyle>
            <a:lvl1pPr>
              <a:defRPr>
                <a:solidFill>
                  <a:srgbClr val="ACD39B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ACD39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CD39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77EF6-FFC9-A540-B21F-FB9E9F47C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584" y="980911"/>
            <a:ext cx="1131376" cy="1131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581004-97A1-4748-A40C-6E1031DDBF3F}"/>
              </a:ext>
            </a:extLst>
          </p:cNvPr>
          <p:cNvSpPr txBox="1"/>
          <p:nvPr userDrawn="1"/>
        </p:nvSpPr>
        <p:spPr>
          <a:xfrm>
            <a:off x="2215368" y="6298715"/>
            <a:ext cx="5916957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E4C5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5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2231137" y="723639"/>
            <a:ext cx="9348056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3800">
                <a:solidFill>
                  <a:srgbClr val="2E4C5F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1136" y="2796459"/>
            <a:ext cx="9348056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 i="0">
                <a:solidFill>
                  <a:srgbClr val="2E4C5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13432" y="6217920"/>
            <a:ext cx="365760" cy="365760"/>
          </a:xfrm>
          <a:solidFill>
            <a:srgbClr val="2E4C5F"/>
          </a:solidFill>
        </p:spPr>
        <p:txBody>
          <a:bodyPr/>
          <a:lstStyle>
            <a:lvl1pPr>
              <a:defRPr>
                <a:solidFill>
                  <a:srgbClr val="D2989C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77EF6-FFC9-A540-B21F-FB9E9F47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4" y="980911"/>
            <a:ext cx="1131376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7552" y="6217920"/>
            <a:ext cx="365760" cy="36576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89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1136" y="2638044"/>
            <a:ext cx="4457047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269" y="2638044"/>
            <a:ext cx="4457046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92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589477"/>
            <a:ext cx="4457046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16268" y="2589477"/>
            <a:ext cx="4457046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BBB467-139F-0645-88CC-1F3B6DF4FC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231136" y="3429000"/>
            <a:ext cx="4457047" cy="23110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948367-8D6B-AE4F-B151-B42991923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6269" y="3429000"/>
            <a:ext cx="4457046" cy="23110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45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600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66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>
              <a:defRPr sz="2200">
                <a:solidFill>
                  <a:srgbClr val="2E4C5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2E4C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DDD42A-579D-7245-86B6-053097B57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672" y="804672"/>
            <a:ext cx="975243" cy="9752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D3A917-C5DA-7B4C-A964-37221C63F502}"/>
              </a:ext>
            </a:extLst>
          </p:cNvPr>
          <p:cNvSpPr txBox="1"/>
          <p:nvPr userDrawn="1"/>
        </p:nvSpPr>
        <p:spPr>
          <a:xfrm>
            <a:off x="804673" y="6298715"/>
            <a:ext cx="4486656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E4C5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13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>
              <a:defRPr sz="2200">
                <a:solidFill>
                  <a:srgbClr val="2E4C5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1" y="3549918"/>
            <a:ext cx="4494997" cy="21940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rgbClr val="2E4C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65EDE-8D92-4B47-8638-D55F9E4D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672" y="804672"/>
            <a:ext cx="975243" cy="9752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A4DCB1-650C-4241-A5CD-2F38B8946D45}"/>
              </a:ext>
            </a:extLst>
          </p:cNvPr>
          <p:cNvSpPr txBox="1"/>
          <p:nvPr userDrawn="1"/>
        </p:nvSpPr>
        <p:spPr>
          <a:xfrm>
            <a:off x="804673" y="6298715"/>
            <a:ext cx="4486656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E4C5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6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7552" y="6217920"/>
            <a:ext cx="365760" cy="365760"/>
          </a:xfrm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1136" y="2638044"/>
            <a:ext cx="4457047" cy="310198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269" y="2638044"/>
            <a:ext cx="4457046" cy="310198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1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589477"/>
            <a:ext cx="4457046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16268" y="2589477"/>
            <a:ext cx="4457046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BBB467-139F-0645-88CC-1F3B6DF4FC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231136" y="3429000"/>
            <a:ext cx="4457047" cy="23110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948367-8D6B-AE4F-B151-B42991923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6269" y="3429000"/>
            <a:ext cx="4457046" cy="23110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0BA5A7-44B4-0D41-A233-067FA931872E}"/>
              </a:ext>
            </a:extLst>
          </p:cNvPr>
          <p:cNvSpPr/>
          <p:nvPr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934217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5" y="2638044"/>
            <a:ext cx="9342177" cy="3101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7552" y="6217920"/>
            <a:ext cx="365760" cy="365760"/>
          </a:xfrm>
          <a:prstGeom prst="ellipse">
            <a:avLst/>
          </a:prstGeom>
          <a:solidFill>
            <a:srgbClr val="D2989C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25325B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C3FFB-ECCD-B84C-B1EC-08AA60B2B8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6778" y="1071430"/>
            <a:ext cx="975243" cy="9752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614A7E-ABA5-0947-9CAF-0E3C6D01BC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439" y="6242744"/>
            <a:ext cx="883920" cy="273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80955-649E-7B4D-B9CA-6DF809F522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3830632" y="680941"/>
            <a:ext cx="198473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EB8D7-E92B-BB41-A672-574B19CB5F1A}"/>
              </a:ext>
            </a:extLst>
          </p:cNvPr>
          <p:cNvSpPr txBox="1"/>
          <p:nvPr/>
        </p:nvSpPr>
        <p:spPr>
          <a:xfrm>
            <a:off x="2215368" y="6298715"/>
            <a:ext cx="5916957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050" dirty="0" err="1">
                <a:solidFill>
                  <a:srgbClr val="2E4C5F"/>
                </a:solidFill>
              </a:rPr>
              <a:t>Osnovna</a:t>
            </a:r>
            <a:r>
              <a:rPr lang="en-US" sz="1050" dirty="0">
                <a:solidFill>
                  <a:srgbClr val="2E4C5F"/>
                </a:solidFill>
              </a:rPr>
              <a:t> </a:t>
            </a:r>
            <a:r>
              <a:rPr lang="en-US" sz="1050" dirty="0" err="1">
                <a:solidFill>
                  <a:srgbClr val="2E4C5F"/>
                </a:solidFill>
              </a:rPr>
              <a:t>šola</a:t>
            </a:r>
            <a:r>
              <a:rPr lang="en-US" sz="1050" dirty="0">
                <a:solidFill>
                  <a:srgbClr val="2E4C5F"/>
                </a:solidFill>
              </a:rPr>
              <a:t> Vide </a:t>
            </a:r>
            <a:r>
              <a:rPr lang="en-US" sz="1050" dirty="0" err="1">
                <a:solidFill>
                  <a:srgbClr val="2E4C5F"/>
                </a:solidFill>
              </a:rPr>
              <a:t>Pregarc</a:t>
            </a:r>
            <a:endParaRPr lang="en-US" sz="1050" dirty="0">
              <a:solidFill>
                <a:srgbClr val="2E4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5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rgbClr val="2532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25325B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ED7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Kliknite, če želite urediti sloge besedila matrice</a:t>
            </a:r>
          </a:p>
          <a:p>
            <a:pPr lvl="1"/>
            <a:r>
              <a:rPr lang="en-US" altLang="sl-SI" smtClean="0"/>
              <a:t>Druga raven</a:t>
            </a:r>
          </a:p>
          <a:p>
            <a:pPr lvl="2"/>
            <a:r>
              <a:rPr lang="en-US" altLang="sl-SI" smtClean="0"/>
              <a:t>Tretja raven</a:t>
            </a:r>
          </a:p>
          <a:p>
            <a:pPr lvl="3"/>
            <a:r>
              <a:rPr lang="en-US" altLang="sl-SI" smtClean="0"/>
              <a:t>Četrta raven</a:t>
            </a:r>
          </a:p>
          <a:p>
            <a:pPr lvl="4"/>
            <a:r>
              <a:rPr lang="en-US" altLang="sl-SI" smtClean="0"/>
              <a:t>Peta raven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051" y="6245225"/>
            <a:ext cx="1104053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mtClean="0">
                <a:solidFill>
                  <a:srgbClr val="000000"/>
                </a:solidFill>
                <a:latin typeface="Arial" panose="020B0604020202020204" pitchFamily="34" charset="0"/>
              </a:rPr>
              <a:t>Center šolskih in obšolskih dejavnosti            www.csod.si</a:t>
            </a:r>
            <a:endParaRPr lang="en-US" altLang="sl-SI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0BA5A7-44B4-0D41-A233-067FA931872E}"/>
              </a:ext>
            </a:extLst>
          </p:cNvPr>
          <p:cNvSpPr/>
          <p:nvPr userDrawn="1"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934217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5" y="2638044"/>
            <a:ext cx="9342177" cy="3101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7552" y="6217920"/>
            <a:ext cx="365760" cy="365760"/>
          </a:xfrm>
          <a:prstGeom prst="ellipse">
            <a:avLst/>
          </a:prstGeom>
          <a:solidFill>
            <a:srgbClr val="ACD39B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25325B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C3FFB-ECCD-B84C-B1EC-08AA60B2B8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6778" y="1071430"/>
            <a:ext cx="975243" cy="975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2566E2-0C71-684E-9910-87F702E14CD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3841752" y="686159"/>
            <a:ext cx="197902" cy="3419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614A7E-ABA5-0947-9CAF-0E3C6D01BC1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2439" y="6242744"/>
            <a:ext cx="883920" cy="273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4E4EB8-74FF-E744-A93A-D132DFBBE281}"/>
              </a:ext>
            </a:extLst>
          </p:cNvPr>
          <p:cNvSpPr txBox="1"/>
          <p:nvPr userDrawn="1"/>
        </p:nvSpPr>
        <p:spPr>
          <a:xfrm>
            <a:off x="2215368" y="6298715"/>
            <a:ext cx="5916957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E4C5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3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rgbClr val="2532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25325B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0BA5A7-44B4-0D41-A233-067FA931872E}"/>
              </a:ext>
            </a:extLst>
          </p:cNvPr>
          <p:cNvSpPr/>
          <p:nvPr userDrawn="1"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934217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5" y="2638044"/>
            <a:ext cx="9342177" cy="3101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7552" y="6217920"/>
            <a:ext cx="365760" cy="365760"/>
          </a:xfrm>
          <a:prstGeom prst="ellipse">
            <a:avLst/>
          </a:prstGeom>
          <a:solidFill>
            <a:srgbClr val="ACD39B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25325B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25325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5325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C3FFB-ECCD-B84C-B1EC-08AA60B2B8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6778" y="1071430"/>
            <a:ext cx="975243" cy="975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2566E2-0C71-684E-9910-87F702E14CD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3841752" y="686159"/>
            <a:ext cx="197902" cy="34191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614A7E-ABA5-0947-9CAF-0E3C6D01BC1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2439" y="6242744"/>
            <a:ext cx="883920" cy="2735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4E4EB8-74FF-E744-A93A-D132DFBBE281}"/>
              </a:ext>
            </a:extLst>
          </p:cNvPr>
          <p:cNvSpPr txBox="1"/>
          <p:nvPr userDrawn="1"/>
        </p:nvSpPr>
        <p:spPr>
          <a:xfrm>
            <a:off x="2215368" y="6298715"/>
            <a:ext cx="5916957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Osnovna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šola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Vide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E4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Pregarc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E4C5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baseline="0">
          <a:solidFill>
            <a:srgbClr val="2532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25325B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5325B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rankamarjeta2b.splet.arnes.si/" TargetMode="External"/><Relationship Id="rId2" Type="http://schemas.openxmlformats.org/officeDocument/2006/relationships/hyperlink" Target="http://www.osvp.si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cimse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S-VP.LJ@OSVP.SI" TargetMode="External"/><Relationship Id="rId2" Type="http://schemas.openxmlformats.org/officeDocument/2006/relationships/hyperlink" Target="http://www.osvp.si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ŠOLSKA PREHRANA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2316196" y="2472070"/>
            <a:ext cx="9342177" cy="3918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600" dirty="0"/>
              <a:t>Evidentiranje, prijavljanje in odjavljanje šolske prehrane poteka elektronsko v portalu LO.POLIS, zavihek </a:t>
            </a:r>
            <a:r>
              <a:rPr lang="sl-SI" sz="1600" dirty="0" err="1"/>
              <a:t>eRestavracija</a:t>
            </a:r>
            <a:r>
              <a:rPr lang="sl-SI" sz="1600" dirty="0"/>
              <a:t>. </a:t>
            </a:r>
          </a:p>
          <a:p>
            <a:pPr marL="0" indent="0">
              <a:buNone/>
            </a:pPr>
            <a:r>
              <a:rPr lang="sl-SI" sz="1600" dirty="0"/>
              <a:t>V začetku šolskega leta prijave uredi šola (glede na prijave, ki so jih učenci oddali v mesecu maju). </a:t>
            </a:r>
          </a:p>
          <a:p>
            <a:pPr marL="0" indent="0">
              <a:buNone/>
            </a:pPr>
            <a:r>
              <a:rPr lang="sl-SI" sz="1600" dirty="0"/>
              <a:t>Med šolskim letom v portalu LO.POLIS, zavihek </a:t>
            </a:r>
            <a:r>
              <a:rPr lang="sl-SI" sz="1600" dirty="0" err="1"/>
              <a:t>eRestavracija</a:t>
            </a:r>
            <a:r>
              <a:rPr lang="sl-SI" sz="1600" dirty="0"/>
              <a:t>, spremembo odjave ali prijave na šolsko prehrano urejate starši. </a:t>
            </a:r>
            <a:r>
              <a:rPr lang="sl-SI" sz="1600" dirty="0" smtClean="0"/>
              <a:t>Uporabniško ime in geslo za dostop do portala boste prejeli po e-pošti.</a:t>
            </a:r>
            <a:endParaRPr lang="sl-SI" sz="1600" dirty="0"/>
          </a:p>
          <a:p>
            <a:pPr marL="0" indent="0">
              <a:buNone/>
            </a:pPr>
            <a:r>
              <a:rPr lang="sl-SI" sz="1600" dirty="0"/>
              <a:t>Izjemoma lahko spremembo odjave ali prijave na šolsko prehrano sporočite po telefonu 01 620 26 80, mobilnem telefonu 051 440 734, pisno ali po e-pošti tajnistvo@osvp.si. </a:t>
            </a:r>
          </a:p>
          <a:p>
            <a:pPr marL="0" indent="0">
              <a:buNone/>
            </a:pPr>
            <a:r>
              <a:rPr lang="sl-SI" sz="1600" dirty="0"/>
              <a:t>Odjava prehrane do 9. ure zjutraj velja za naslednji šolski dan (v petek do 9. ure zjutraj za ponedeljek, in tudi v primeru bolezni oz. brez izjem</a:t>
            </a:r>
            <a:r>
              <a:rPr lang="sl-SI" sz="1600" dirty="0" smtClean="0"/>
              <a:t>).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Naročnik </a:t>
            </a:r>
            <a:r>
              <a:rPr lang="sl-SI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 </a:t>
            </a:r>
            <a:r>
              <a:rPr lang="sl-SI" sz="1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neodjavljene</a:t>
            </a:r>
            <a:r>
              <a:rPr lang="sl-SI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1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neprevzete</a:t>
            </a:r>
            <a:r>
              <a:rPr lang="sl-SI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obroke plačal v celoti</a:t>
            </a:r>
            <a:r>
              <a:rPr lang="sl-SI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160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Publikacija str. 41</a:t>
            </a:r>
            <a:r>
              <a:rPr lang="sl-SI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42, </a:t>
            </a:r>
            <a:r>
              <a:rPr lang="sl-SI" sz="16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7730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2231135" y="2638044"/>
            <a:ext cx="9342177" cy="3592635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sl-SI" altLang="sl-SI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DOKUMENTI:</a:t>
            </a:r>
          </a:p>
          <a:p>
            <a:pPr marL="298450" indent="-342900">
              <a:defRPr/>
            </a:pP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Vzgojni načrt  </a:t>
            </a:r>
          </a:p>
          <a:p>
            <a:pPr marL="298450" indent="-342900">
              <a:defRPr/>
            </a:pP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Pravila šolskega reda </a:t>
            </a:r>
          </a:p>
          <a:p>
            <a:pPr marL="298450" indent="-342900">
              <a:defRPr/>
            </a:pPr>
            <a:r>
              <a:rPr lang="sl-SI" altLang="sl-SI" sz="2000" u="sng" dirty="0">
                <a:latin typeface="Century Gothic" panose="020B0502020202020204" pitchFamily="34" charset="0"/>
                <a:cs typeface="Calibri" panose="020F0502020204030204" pitchFamily="34" charset="0"/>
              </a:rPr>
              <a:t>NA ŠOLSKI SPLETNI STRANI (TUDI SPREMEMBE</a:t>
            </a:r>
            <a:r>
              <a:rPr lang="sl-SI" altLang="sl-SI" sz="20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  <a:endParaRPr lang="sl-SI" altLang="sl-SI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3050">
              <a:buNone/>
              <a:defRPr/>
            </a:pPr>
            <a:r>
              <a:rPr lang="sl-SI" altLang="sl-SI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OPRAVIČEVANJE ODSOTNOSTI:</a:t>
            </a:r>
          </a:p>
          <a:p>
            <a:pPr marL="344170" indent="-342900">
              <a:buFont typeface="Cambria" panose="02040503050406030204" pitchFamily="18" charset="0"/>
              <a:buChar char="ᴥ"/>
              <a:defRPr/>
            </a:pP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najkasneje v 5 delovnih dneh (po prihodu učenca v šolo) opravičilo (ustno, pisno) – vzrok izostanka</a:t>
            </a:r>
          </a:p>
          <a:p>
            <a:pPr marL="344170" indent="-342900">
              <a:buFont typeface="Cambria" panose="02040503050406030204" pitchFamily="18" charset="0"/>
              <a:buChar char="ᴥ"/>
              <a:defRPr/>
            </a:pP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starši (izostanki do 5 dni), zdravnik (daljši izostanki)</a:t>
            </a:r>
          </a:p>
          <a:p>
            <a:pPr marL="344170" indent="-342900">
              <a:buFont typeface="Cambria" panose="02040503050406030204" pitchFamily="18" charset="0"/>
              <a:buChar char="ᴥ"/>
              <a:defRPr/>
            </a:pP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napovedana daljša odsotnost – 5 delovnih dni pred izostankom*</a:t>
            </a:r>
          </a:p>
        </p:txBody>
      </p:sp>
    </p:spTree>
    <p:extLst>
      <p:ext uri="{BB962C8B-B14F-4D97-AF65-F5344CB8AC3E}">
        <p14:creationId xmlns:p14="http://schemas.microsoft.com/office/powerpoint/2010/main" val="20598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altLang="sl-SI" sz="3200" dirty="0"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  <a:r>
              <a:rPr lang="sl-SI" altLang="sl-SI" sz="32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  <a:r>
              <a:rPr lang="sl-SI" altLang="sl-SI" sz="3200" dirty="0"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sl-SI" altLang="sl-SI" sz="32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-razred</a:t>
            </a:r>
            <a:endParaRPr lang="sl-SI" altLang="sl-SI" sz="32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31135" y="2638044"/>
            <a:ext cx="9342177" cy="3480993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sl-SI" alt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altLang="sl-SI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     9 dečkov/13 </a:t>
            </a: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deklic</a:t>
            </a:r>
          </a:p>
          <a:p>
            <a:pPr marL="45720" indent="0">
              <a:buNone/>
              <a:defRPr/>
            </a:pP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                                          </a:t>
            </a:r>
          </a:p>
          <a:p>
            <a:pPr marL="45720" indent="0">
              <a:buNone/>
              <a:defRPr/>
            </a:pP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                                           skupaj</a:t>
            </a: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22 otrok</a:t>
            </a:r>
          </a:p>
          <a:p>
            <a:pPr marL="45720" indent="0">
              <a:buNone/>
              <a:defRPr/>
            </a:pPr>
            <a:endParaRPr lang="sl-SI" altLang="sl-SI" sz="20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  <a:defRPr/>
            </a:pPr>
            <a:endParaRPr lang="sl-SI" altLang="sl-SI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  <a:defRPr/>
            </a:pP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                                                                                podatki </a:t>
            </a: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– spremembe</a:t>
            </a:r>
            <a:r>
              <a:rPr lang="sl-SI" alt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" indent="0">
              <a:buNone/>
              <a:defRPr/>
            </a:pPr>
            <a:endParaRPr lang="sl-SI" altLang="sl-SI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5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75" y="964692"/>
            <a:ext cx="3680637" cy="20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2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PREDMETNIK V 1. RAZREDU</a:t>
            </a:r>
            <a:endParaRPr lang="sl-SI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altLang="sl-SI" sz="2800" dirty="0"/>
          </a:p>
          <a:p>
            <a:pPr marL="0" indent="0">
              <a:buNone/>
            </a:pPr>
            <a:endParaRPr lang="sl-SI" altLang="sl-SI" sz="2800" dirty="0"/>
          </a:p>
          <a:p>
            <a:pPr marL="0" indent="0">
              <a:buNone/>
            </a:pPr>
            <a:endParaRPr lang="sl-SI" altLang="sl-SI" sz="2800" dirty="0"/>
          </a:p>
          <a:p>
            <a:pPr marL="0" indent="0">
              <a:buNone/>
            </a:pPr>
            <a:endParaRPr lang="sl-SI" altLang="sl-SI" sz="2800" dirty="0"/>
          </a:p>
          <a:p>
            <a:pPr marL="0" indent="0">
              <a:buNone/>
            </a:pPr>
            <a:endParaRPr lang="sl-SI" altLang="sl-SI" sz="2800" dirty="0"/>
          </a:p>
        </p:txBody>
      </p:sp>
      <p:pic>
        <p:nvPicPr>
          <p:cNvPr id="21508" name="Slika 5" descr="otroka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51" y="804414"/>
            <a:ext cx="1707330" cy="23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832C7643-A235-43C4-9C26-727F25A8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32901"/>
              </p:ext>
            </p:extLst>
          </p:nvPr>
        </p:nvGraphicFramePr>
        <p:xfrm>
          <a:off x="2231135" y="2638044"/>
          <a:ext cx="6188150" cy="3298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2">
                <a:tc>
                  <a:txBody>
                    <a:bodyPr/>
                    <a:lstStyle/>
                    <a:p>
                      <a:r>
                        <a:rPr lang="sl-SI" sz="2000" dirty="0"/>
                        <a:t>Šolski</a:t>
                      </a:r>
                      <a:r>
                        <a:rPr lang="sl-SI" sz="2000" baseline="0" dirty="0"/>
                        <a:t> predmet</a:t>
                      </a:r>
                      <a:endParaRPr lang="sl-SI" sz="2000" dirty="0"/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r>
                        <a:rPr lang="sl-SI" sz="2000" dirty="0" smtClean="0"/>
                        <a:t>Število</a:t>
                      </a:r>
                      <a:r>
                        <a:rPr lang="sl-SI" sz="2000" baseline="0" dirty="0" smtClean="0"/>
                        <a:t> </a:t>
                      </a:r>
                      <a:r>
                        <a:rPr lang="sl-SI" sz="2000" baseline="0" dirty="0"/>
                        <a:t>ur tedensko</a:t>
                      </a:r>
                      <a:endParaRPr lang="sl-SI" sz="2000" dirty="0"/>
                    </a:p>
                  </a:txBody>
                  <a:tcPr marL="91465" marR="914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r>
                        <a:rPr lang="sl-SI" sz="2000" dirty="0"/>
                        <a:t>SLJ</a:t>
                      </a: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6</a:t>
                      </a:r>
                    </a:p>
                  </a:txBody>
                  <a:tcPr marL="91465" marR="9146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r>
                        <a:rPr lang="sl-SI" sz="2000" dirty="0"/>
                        <a:t>MAT</a:t>
                      </a: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4</a:t>
                      </a:r>
                    </a:p>
                  </a:txBody>
                  <a:tcPr marL="91465" marR="91465"/>
                </a:tc>
                <a:extLst>
                  <a:ext uri="{0D108BD9-81ED-4DB2-BD59-A6C34878D82A}">
                    <a16:rowId xmlns:a16="http://schemas.microsoft.com/office/drawing/2014/main" val="3953726136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r>
                        <a:rPr lang="sl-SI" sz="2000" dirty="0"/>
                        <a:t>SPO</a:t>
                      </a: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3</a:t>
                      </a:r>
                    </a:p>
                  </a:txBody>
                  <a:tcPr marL="91465" marR="91465"/>
                </a:tc>
                <a:extLst>
                  <a:ext uri="{0D108BD9-81ED-4DB2-BD59-A6C34878D82A}">
                    <a16:rowId xmlns:a16="http://schemas.microsoft.com/office/drawing/2014/main" val="3655705119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r>
                        <a:rPr lang="sl-SI" sz="2000" dirty="0"/>
                        <a:t>LUM</a:t>
                      </a: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2</a:t>
                      </a:r>
                    </a:p>
                  </a:txBody>
                  <a:tcPr marL="91465" marR="9146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r>
                        <a:rPr lang="sl-SI" sz="2000" dirty="0" smtClean="0"/>
                        <a:t>GUM</a:t>
                      </a:r>
                      <a:endParaRPr lang="sl-SI" sz="2000" dirty="0"/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2</a:t>
                      </a:r>
                    </a:p>
                  </a:txBody>
                  <a:tcPr marL="91465" marR="9146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r>
                        <a:rPr lang="sl-SI" sz="2000" dirty="0"/>
                        <a:t>ŠPO</a:t>
                      </a: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3</a:t>
                      </a:r>
                    </a:p>
                  </a:txBody>
                  <a:tcPr marL="91465" marR="9146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 smtClean="0"/>
                        <a:t>NIP TJA</a:t>
                      </a:r>
                    </a:p>
                  </a:txBody>
                  <a:tcPr marL="91465" marR="914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/>
                        <a:t>2</a:t>
                      </a:r>
                    </a:p>
                  </a:txBody>
                  <a:tcPr marL="91465" marR="91465"/>
                </a:tc>
                <a:extLst>
                  <a:ext uri="{0D108BD9-81ED-4DB2-BD59-A6C34878D82A}">
                    <a16:rowId xmlns:a16="http://schemas.microsoft.com/office/drawing/2014/main" val="193845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09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dirty="0" smtClean="0"/>
              <a:t>URNIK 1. </a:t>
            </a:r>
            <a:r>
              <a:rPr lang="sl-SI" altLang="sl-SI" dirty="0"/>
              <a:t>a</a:t>
            </a:r>
            <a:r>
              <a:rPr lang="sl-SI" altLang="sl-SI" dirty="0" smtClean="0"/>
              <a:t>-razreda</a:t>
            </a:r>
            <a:r>
              <a:rPr lang="sl-SI" altLang="sl-SI" dirty="0"/>
              <a:t/>
            </a:r>
            <a:br>
              <a:rPr lang="sl-SI" altLang="sl-SI" dirty="0"/>
            </a:br>
            <a:endParaRPr lang="sl-SI" altLang="sl-SI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1788" t="22248" r="31802" b="13411"/>
          <a:stretch/>
        </p:blipFill>
        <p:spPr>
          <a:xfrm>
            <a:off x="6150935" y="925032"/>
            <a:ext cx="5587410" cy="55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Vzgojno-izobraževalno delo v JV in OPB 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31135" y="2493818"/>
            <a:ext cx="9342177" cy="38792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000" dirty="0"/>
              <a:t>JUTRANJE </a:t>
            </a:r>
            <a:r>
              <a:rPr lang="sl-SI" sz="2000" dirty="0" smtClean="0"/>
              <a:t>VARSTVO</a:t>
            </a:r>
            <a:endParaRPr lang="sl-SI" sz="2000" dirty="0"/>
          </a:p>
          <a:p>
            <a:r>
              <a:rPr lang="sl-SI" sz="2000" dirty="0"/>
              <a:t>u</a:t>
            </a:r>
            <a:r>
              <a:rPr lang="sl-SI" sz="2000" dirty="0" smtClean="0"/>
              <a:t>čilnica 2. a/1</a:t>
            </a:r>
            <a:r>
              <a:rPr lang="sl-SI" sz="2000" dirty="0"/>
              <a:t>. nadstropje </a:t>
            </a:r>
            <a:r>
              <a:rPr lang="sl-SI" sz="2000" dirty="0" smtClean="0"/>
              <a:t>od 6.00 do 7.20 (za učence od 1. do 3. razreda) – Ivanka Hočevar Istenič, Karin Mezek</a:t>
            </a:r>
          </a:p>
          <a:p>
            <a:r>
              <a:rPr lang="sl-SI" sz="2000" dirty="0"/>
              <a:t>u</a:t>
            </a:r>
            <a:r>
              <a:rPr lang="sl-SI" sz="2000" dirty="0" smtClean="0"/>
              <a:t>čilnica 1. b/2</a:t>
            </a:r>
            <a:r>
              <a:rPr lang="sl-SI" sz="2000" dirty="0"/>
              <a:t>. </a:t>
            </a:r>
            <a:r>
              <a:rPr lang="sl-SI" sz="2000" dirty="0" smtClean="0"/>
              <a:t>nadstropje 7.20 do 8.20 (za učence 1. razreda) – Anita Smole, Petra Bobnar, Karin Mezek</a:t>
            </a:r>
            <a:endParaRPr lang="sl-SI" sz="2000" dirty="0"/>
          </a:p>
          <a:p>
            <a:r>
              <a:rPr lang="sl-SI" sz="2000" dirty="0"/>
              <a:t>prihod v </a:t>
            </a:r>
            <a:r>
              <a:rPr lang="sl-SI" sz="2000" dirty="0" smtClean="0"/>
              <a:t>JV do </a:t>
            </a:r>
            <a:r>
              <a:rPr lang="sl-SI" sz="2000" dirty="0"/>
              <a:t>8. </a:t>
            </a:r>
            <a:r>
              <a:rPr lang="sl-SI" sz="2000" dirty="0" smtClean="0"/>
              <a:t>ure</a:t>
            </a:r>
          </a:p>
          <a:p>
            <a:pPr marL="0" indent="0">
              <a:buNone/>
            </a:pPr>
            <a:r>
              <a:rPr lang="sl-SI" sz="2000" dirty="0" smtClean="0"/>
              <a:t>PODALJŠANO BIVANJE</a:t>
            </a:r>
          </a:p>
          <a:p>
            <a:r>
              <a:rPr lang="sl-SI" sz="2000" dirty="0" smtClean="0"/>
              <a:t>Kaja Zadnikar</a:t>
            </a:r>
          </a:p>
          <a:p>
            <a:r>
              <a:rPr lang="sl-SI" sz="2000" dirty="0" smtClean="0"/>
              <a:t>Suzana Rebec (od 15.25 do 16.15)</a:t>
            </a:r>
          </a:p>
          <a:p>
            <a:pPr lvl="0">
              <a:buClr>
                <a:srgbClr val="9BAFB5"/>
              </a:buClr>
            </a:pPr>
            <a:r>
              <a:rPr lang="sl-SI" sz="2000" dirty="0"/>
              <a:t>spremembe glede odhoda učencev domov – pisno sporočilo staršev, obrazec na spletni strani: http://www.osvp.si/ – Dokumenti šole – Obrazci – Sprememba odhoda iz </a:t>
            </a:r>
            <a:r>
              <a:rPr lang="sl-SI" sz="2000" dirty="0" smtClean="0"/>
              <a:t>PB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86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Organizacija dela v podaljšanem bivanju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 konca pouka do 16.15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Dejavnosti v OPB</a:t>
            </a:r>
            <a:r>
              <a:rPr lang="pl-PL" dirty="0" smtClean="0"/>
              <a:t>:</a:t>
            </a:r>
            <a:endParaRPr lang="pl-PL" dirty="0"/>
          </a:p>
          <a:p>
            <a:r>
              <a:rPr lang="pl-PL" dirty="0"/>
              <a:t>sprostitvena dejavnost (SD)</a:t>
            </a:r>
          </a:p>
          <a:p>
            <a:r>
              <a:rPr lang="pl-PL" dirty="0"/>
              <a:t>samostojno učenje (SU)</a:t>
            </a:r>
          </a:p>
          <a:p>
            <a:r>
              <a:rPr lang="pl-PL" dirty="0"/>
              <a:t>ustvarjalno preživljanje časa (UPČ) in</a:t>
            </a:r>
          </a:p>
          <a:p>
            <a:r>
              <a:rPr lang="pl-PL" dirty="0"/>
              <a:t>prehrana (kosilo, popoldanska malica).</a:t>
            </a:r>
          </a:p>
          <a:p>
            <a:pPr marL="0" indent="0">
              <a:buNone/>
            </a:pPr>
            <a:endParaRPr lang="pl-PL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61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altLang="sl-SI" sz="2800" dirty="0"/>
              <a:t>STANDARDI ZNANJA, VREDNOTENJE ZNANJA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sl-SI" altLang="sl-SI" sz="2800" b="1" dirty="0"/>
              <a:t>Pravilnik o preverjanju in ocenjevanju znanja </a:t>
            </a:r>
            <a:r>
              <a:rPr lang="sl-SI" altLang="sl-SI" sz="2800" b="1" dirty="0" smtClean="0"/>
              <a:t>ter napredovanju </a:t>
            </a:r>
            <a:r>
              <a:rPr lang="sl-SI" altLang="sl-SI" sz="2800" b="1" dirty="0"/>
              <a:t>učencev v devetletni osnovni šoli</a:t>
            </a:r>
          </a:p>
          <a:p>
            <a:pPr eaLnBrk="1" hangingPunct="1"/>
            <a:r>
              <a:rPr lang="sl-SI" altLang="sl-SI" sz="2800" dirty="0"/>
              <a:t>opisno ocenjevanje</a:t>
            </a:r>
          </a:p>
          <a:p>
            <a:pPr eaLnBrk="1" hangingPunct="1"/>
            <a:r>
              <a:rPr lang="sl-SI" altLang="sl-SI" sz="2800" dirty="0"/>
              <a:t>napoved ocenjevanja</a:t>
            </a:r>
          </a:p>
          <a:p>
            <a:pPr eaLnBrk="1" hangingPunct="1"/>
            <a:r>
              <a:rPr lang="sl-SI" altLang="sl-SI" sz="2800" dirty="0"/>
              <a:t>načini P in O</a:t>
            </a:r>
          </a:p>
          <a:p>
            <a:pPr eaLnBrk="1" hangingPunct="1"/>
            <a:r>
              <a:rPr lang="sl-SI" altLang="sl-SI" sz="2800" dirty="0"/>
              <a:t>javnost ocenjevanja in vpis ocen</a:t>
            </a:r>
          </a:p>
          <a:p>
            <a:pPr eaLnBrk="1" hangingPunct="1"/>
            <a:r>
              <a:rPr lang="sl-SI" altLang="sl-SI" sz="2800" dirty="0"/>
              <a:t>število pisnih ocen v enem tednu</a:t>
            </a:r>
          </a:p>
        </p:txBody>
      </p:sp>
    </p:spTree>
    <p:extLst>
      <p:ext uri="{BB962C8B-B14F-4D97-AF65-F5344CB8AC3E}">
        <p14:creationId xmlns:p14="http://schemas.microsoft.com/office/powerpoint/2010/main" val="7711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PREVERJANJE IN OCENJEVANJE ZNANJA</a:t>
            </a:r>
            <a:endParaRPr lang="sl-SI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31135" y="2638044"/>
            <a:ext cx="9342177" cy="36139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sl-SI" altLang="sl-SI" sz="2000" dirty="0"/>
              <a:t>SLJ (6 ocen)</a:t>
            </a:r>
          </a:p>
          <a:p>
            <a:r>
              <a:rPr lang="sl-SI" altLang="sl-SI" sz="2000" dirty="0"/>
              <a:t>jezikovni pouk </a:t>
            </a:r>
            <a:r>
              <a:rPr lang="sl-SI" altLang="sl-SI" sz="2000" dirty="0" smtClean="0"/>
              <a:t>(govorjenje</a:t>
            </a:r>
            <a:r>
              <a:rPr lang="sl-SI" altLang="sl-SI" sz="2000" dirty="0"/>
              <a:t>, poslušanje)</a:t>
            </a:r>
          </a:p>
          <a:p>
            <a:r>
              <a:rPr lang="sl-SI" altLang="sl-SI" sz="2000" dirty="0"/>
              <a:t>književni </a:t>
            </a:r>
            <a:r>
              <a:rPr lang="sl-SI" altLang="sl-SI" sz="2000" dirty="0" smtClean="0"/>
              <a:t>pouk</a:t>
            </a:r>
            <a:endParaRPr lang="sl-SI" altLang="sl-SI" sz="2000" dirty="0"/>
          </a:p>
          <a:p>
            <a:pPr eaLnBrk="1" hangingPunct="1">
              <a:buFontTx/>
              <a:buNone/>
            </a:pPr>
            <a:r>
              <a:rPr lang="sl-SI" altLang="sl-SI" sz="2000" dirty="0"/>
              <a:t>MAT (6 ocen)</a:t>
            </a:r>
          </a:p>
          <a:p>
            <a:r>
              <a:rPr lang="sl-SI" altLang="sl-SI" sz="2000" dirty="0" smtClean="0"/>
              <a:t>števila do 10/20; računanje do 10/20</a:t>
            </a:r>
          </a:p>
          <a:p>
            <a:r>
              <a:rPr lang="sl-SI" altLang="sl-SI" sz="2000" dirty="0"/>
              <a:t>g</a:t>
            </a:r>
            <a:r>
              <a:rPr lang="sl-SI" altLang="sl-SI" sz="2000" dirty="0" smtClean="0"/>
              <a:t>eometrija, merjenja, logika</a:t>
            </a:r>
            <a:endParaRPr lang="sl-SI" altLang="sl-SI" sz="2000" dirty="0"/>
          </a:p>
          <a:p>
            <a:pPr eaLnBrk="1" hangingPunct="1">
              <a:buFontTx/>
              <a:buNone/>
            </a:pPr>
            <a:r>
              <a:rPr lang="sl-SI" altLang="sl-SI" sz="2000" dirty="0"/>
              <a:t>SPO (6 ocen</a:t>
            </a:r>
            <a:r>
              <a:rPr lang="sl-SI" altLang="sl-SI" sz="2000" dirty="0" smtClean="0"/>
              <a:t>) </a:t>
            </a:r>
          </a:p>
          <a:p>
            <a:r>
              <a:rPr lang="sl-SI" altLang="sl-SI" sz="2000" dirty="0"/>
              <a:t>r</a:t>
            </a:r>
            <a:r>
              <a:rPr lang="sl-SI" altLang="sl-SI" sz="2000" dirty="0" smtClean="0"/>
              <a:t>azlične naravoslovne in družboslovne vsebine</a:t>
            </a:r>
            <a:endParaRPr lang="sl-SI" altLang="sl-SI" sz="2000" dirty="0"/>
          </a:p>
          <a:p>
            <a:pPr eaLnBrk="1" hangingPunct="1">
              <a:buFontTx/>
              <a:buNone/>
            </a:pPr>
            <a:endParaRPr lang="sl-SI" altLang="sl-SI" sz="2800" dirty="0"/>
          </a:p>
        </p:txBody>
      </p:sp>
    </p:spTree>
    <p:extLst>
      <p:ext uri="{BB962C8B-B14F-4D97-AF65-F5344CB8AC3E}">
        <p14:creationId xmlns:p14="http://schemas.microsoft.com/office/powerpoint/2010/main" val="14159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PREVERJANJE IN OCENJEVANJE ZNANJA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000" dirty="0"/>
              <a:t>GUM (3 ocene)</a:t>
            </a:r>
          </a:p>
          <a:p>
            <a:r>
              <a:rPr lang="sl-SI" sz="2000" dirty="0"/>
              <a:t>p</a:t>
            </a:r>
            <a:r>
              <a:rPr lang="sl-SI" sz="2000" dirty="0" smtClean="0"/>
              <a:t>oznavanje glasbil, igranje, petje, spremljava, ritmične izštevanke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LUM (3 ocene)</a:t>
            </a:r>
          </a:p>
          <a:p>
            <a:r>
              <a:rPr lang="sl-SI" sz="2000" dirty="0" smtClean="0"/>
              <a:t>Likovna </a:t>
            </a:r>
            <a:r>
              <a:rPr lang="sl-SI" sz="2000" dirty="0"/>
              <a:t>področja: slikanje, kiparstvo, </a:t>
            </a:r>
            <a:r>
              <a:rPr lang="sl-SI" sz="2000" dirty="0" smtClean="0"/>
              <a:t>grafika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ŠPO (6 ocen)</a:t>
            </a:r>
          </a:p>
          <a:p>
            <a:r>
              <a:rPr lang="sl-SI" sz="2000" dirty="0" smtClean="0"/>
              <a:t>atletska </a:t>
            </a:r>
            <a:r>
              <a:rPr lang="sl-SI" sz="2000" dirty="0"/>
              <a:t>abeceda, gimnastična abeceda, plesne </a:t>
            </a:r>
            <a:r>
              <a:rPr lang="sl-SI" sz="2000" dirty="0" smtClean="0"/>
              <a:t>igre, </a:t>
            </a:r>
            <a:r>
              <a:rPr lang="sl-SI" sz="2000" dirty="0"/>
              <a:t>NOG in </a:t>
            </a:r>
            <a:r>
              <a:rPr lang="sl-SI" sz="2000" dirty="0" smtClean="0"/>
              <a:t>igre</a:t>
            </a:r>
            <a:endParaRPr lang="sl-SI" sz="20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77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Roditeljski sestanek </a:t>
            </a:r>
            <a:r>
              <a:rPr lang="sl-SI" dirty="0" smtClean="0"/>
              <a:t>1. </a:t>
            </a:r>
            <a:r>
              <a:rPr lang="sl-SI" dirty="0"/>
              <a:t>a</a:t>
            </a:r>
            <a:r>
              <a:rPr lang="sl-SI" dirty="0" smtClean="0"/>
              <a:t>-razreda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sl-SI" dirty="0" smtClean="0"/>
              <a:t>. </a:t>
            </a:r>
            <a:r>
              <a:rPr lang="sl-SI" dirty="0"/>
              <a:t>9. </a:t>
            </a:r>
            <a:r>
              <a:rPr lang="sl-SI" dirty="0" smtClean="0"/>
              <a:t>2022</a:t>
            </a:r>
            <a:endParaRPr lang="sl-SI" dirty="0"/>
          </a:p>
          <a:p>
            <a:endParaRPr lang="sl-SI" dirty="0"/>
          </a:p>
          <a:p>
            <a:r>
              <a:rPr lang="sl-SI" dirty="0" smtClean="0"/>
              <a:t>Marjeta Jezernik, </a:t>
            </a:r>
            <a:r>
              <a:rPr lang="sl-SI" dirty="0"/>
              <a:t>Branka </a:t>
            </a:r>
            <a:r>
              <a:rPr lang="sl-SI" dirty="0" smtClean="0"/>
              <a:t>Majce, Vesna Nikolić, Kaja Zadnikar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8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DNEVI DEJAVNOSTI</a:t>
            </a:r>
            <a:endParaRPr lang="sl-SI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72575"/>
              </p:ext>
            </p:extLst>
          </p:nvPr>
        </p:nvGraphicFramePr>
        <p:xfrm>
          <a:off x="5637027" y="1796726"/>
          <a:ext cx="6501813" cy="5008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73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1. RAZRED 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DEJAVNOST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VSEBINA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TERMIN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3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NARAVOSLOVNI </a:t>
                      </a:r>
                      <a:endParaRPr lang="sl-SI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DNEVI (3)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 smtClean="0">
                          <a:effectLst/>
                        </a:rPr>
                        <a:t>Gozd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september 2022 (ŠVN)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 smtClean="0">
                          <a:effectLst/>
                        </a:rPr>
                        <a:t>Živali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september 2022 (ŠVN)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 smtClean="0">
                          <a:effectLst/>
                        </a:rPr>
                        <a:t>Skrbimo </a:t>
                      </a:r>
                      <a:r>
                        <a:rPr lang="sl-SI" sz="1400" dirty="0">
                          <a:effectLst/>
                        </a:rPr>
                        <a:t>za zdravje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2022/23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3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KULTURNI </a:t>
                      </a:r>
                      <a:endParaRPr lang="sl-SI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DNEVI (4)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 smtClean="0">
                          <a:effectLst/>
                        </a:rPr>
                        <a:t>Obisk </a:t>
                      </a:r>
                      <a:r>
                        <a:rPr lang="sl-SI" sz="1400" dirty="0">
                          <a:effectLst/>
                        </a:rPr>
                        <a:t>muzeja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december 2022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 err="1">
                          <a:effectLst/>
                        </a:rPr>
                        <a:t>Kamišibaj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januar 2023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57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Ogled gledališke predstave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marec 2023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Prešernov dan 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februar 2023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738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ŠPORTNI </a:t>
                      </a:r>
                      <a:endParaRPr lang="sl-SI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DNEVI (5)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Mini olimpijada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september 2022</a:t>
                      </a:r>
                      <a:endParaRPr lang="sl-SI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Jesenski pohod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september 2022 (ŠVN)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Orientacijski pohod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september 2022 (ŠVN)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Pot ob žici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maj 2022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Športne igre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junij 2023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46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TEHNIŠKI</a:t>
                      </a:r>
                      <a:endParaRPr lang="sl-SI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DNEVI (3)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Izdelava tehniškega izdelka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september 2022 (ŠVN)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Ustvarjamo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november 2022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73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l-SI" sz="1400" dirty="0">
                          <a:effectLst/>
                        </a:rPr>
                        <a:t>Ustvarjamo z lutkami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marec 2022</a:t>
                      </a:r>
                      <a:endParaRPr lang="sl-SI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327563" y="2674088"/>
            <a:ext cx="9014691" cy="3545959"/>
          </a:xfrm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sl-SI" sz="2600" b="1" u="sng" dirty="0"/>
              <a:t>BRALNA </a:t>
            </a:r>
            <a:r>
              <a:rPr lang="sl-SI" sz="2600" b="1" u="sng" dirty="0" smtClean="0"/>
              <a:t>ZNAČKA</a:t>
            </a:r>
            <a:endParaRPr lang="sl-SI" sz="2600" dirty="0"/>
          </a:p>
          <a:p>
            <a:pPr>
              <a:defRPr/>
            </a:pPr>
            <a:r>
              <a:rPr lang="sl-SI" sz="2600" u="sng" dirty="0"/>
              <a:t>predlagani</a:t>
            </a:r>
            <a:r>
              <a:rPr lang="sl-SI" sz="2600" dirty="0"/>
              <a:t> seznam – </a:t>
            </a:r>
            <a:r>
              <a:rPr lang="sl-SI" sz="2600" dirty="0" smtClean="0"/>
              <a:t>na razredni in </a:t>
            </a:r>
            <a:r>
              <a:rPr lang="sl-SI" sz="2600" dirty="0"/>
              <a:t>šolski spletni strani</a:t>
            </a:r>
          </a:p>
          <a:p>
            <a:pPr>
              <a:defRPr/>
            </a:pPr>
            <a:r>
              <a:rPr lang="sl-SI" sz="2600" dirty="0"/>
              <a:t>5 enot</a:t>
            </a:r>
          </a:p>
          <a:p>
            <a:pPr>
              <a:defRPr/>
            </a:pPr>
            <a:r>
              <a:rPr lang="sl-SI" sz="2600" dirty="0"/>
              <a:t>razredničarki, v knjižnici (T. </a:t>
            </a:r>
            <a:r>
              <a:rPr lang="sl-SI" sz="2600" dirty="0" err="1"/>
              <a:t>Pajnik</a:t>
            </a:r>
            <a:r>
              <a:rPr lang="sl-SI" sz="2600" dirty="0"/>
              <a:t>), druge oblike motivacije za branje </a:t>
            </a:r>
          </a:p>
          <a:p>
            <a:pPr>
              <a:defRPr/>
            </a:pPr>
            <a:r>
              <a:rPr lang="sl-SI" sz="2600" dirty="0"/>
              <a:t>branje na deževen dan, branje v nadaljevanjih</a:t>
            </a:r>
          </a:p>
          <a:p>
            <a:pPr>
              <a:defRPr/>
            </a:pPr>
            <a:r>
              <a:rPr lang="sl-SI" sz="2600" dirty="0"/>
              <a:t>uradni začetek 17. 9. </a:t>
            </a:r>
            <a:r>
              <a:rPr lang="sl-SI" sz="2600" dirty="0" smtClean="0"/>
              <a:t>2022</a:t>
            </a:r>
            <a:endParaRPr lang="sl-SI" sz="2600" dirty="0"/>
          </a:p>
          <a:p>
            <a:pPr>
              <a:defRPr/>
            </a:pPr>
            <a:r>
              <a:rPr lang="sl-SI" sz="2600" dirty="0"/>
              <a:t>izkaznice za šolsko knjižnico v učilnici</a:t>
            </a:r>
          </a:p>
          <a:p>
            <a:pPr>
              <a:defRPr/>
            </a:pPr>
            <a:r>
              <a:rPr lang="sl-SI" sz="2600" dirty="0"/>
              <a:t>tedenski obiski šolske </a:t>
            </a:r>
            <a:r>
              <a:rPr lang="sl-SI" sz="2600" dirty="0" smtClean="0"/>
              <a:t>knjižnice (petek, </a:t>
            </a:r>
            <a:r>
              <a:rPr lang="sl-SI" sz="2600" dirty="0"/>
              <a:t>1</a:t>
            </a:r>
            <a:r>
              <a:rPr lang="sl-SI" sz="2600" dirty="0" smtClean="0"/>
              <a:t>. ura)</a:t>
            </a:r>
            <a:endParaRPr lang="sl-SI" sz="2600" dirty="0"/>
          </a:p>
          <a:p>
            <a:pPr marL="0" indent="0">
              <a:buNone/>
              <a:defRPr/>
            </a:pPr>
            <a:r>
              <a:rPr lang="sl-SI" sz="2600" b="1" u="sng" dirty="0" smtClean="0"/>
              <a:t>EKO </a:t>
            </a:r>
            <a:r>
              <a:rPr lang="sl-SI" sz="2600" b="1" u="sng" dirty="0"/>
              <a:t>BRALNA ZNAČKA</a:t>
            </a:r>
            <a:endParaRPr lang="sl-SI" sz="2600" dirty="0"/>
          </a:p>
          <a:p>
            <a:pPr algn="ctr">
              <a:buNone/>
              <a:defRPr/>
            </a:pPr>
            <a:endParaRPr lang="sl-SI" sz="2800" dirty="0"/>
          </a:p>
          <a:p>
            <a:pPr algn="ctr"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BRALNA ZNAČKA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10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TEKMOVANJA (prijave po e-pošti oz. pove otrok)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Bralna značka (pred poukom, po pouku)</a:t>
            </a:r>
          </a:p>
          <a:p>
            <a:r>
              <a:rPr lang="sl-SI" dirty="0" err="1"/>
              <a:t>Eko</a:t>
            </a:r>
            <a:r>
              <a:rPr lang="sl-SI" dirty="0"/>
              <a:t> bralna značka</a:t>
            </a:r>
          </a:p>
          <a:p>
            <a:r>
              <a:rPr lang="sl-SI" dirty="0"/>
              <a:t>Angleška bralna značka</a:t>
            </a:r>
          </a:p>
          <a:p>
            <a:r>
              <a:rPr lang="sl-SI" dirty="0" smtClean="0"/>
              <a:t>Logika</a:t>
            </a:r>
            <a:endParaRPr lang="sl-SI" dirty="0"/>
          </a:p>
          <a:p>
            <a:r>
              <a:rPr lang="sl-SI" dirty="0"/>
              <a:t>Bober</a:t>
            </a:r>
          </a:p>
          <a:p>
            <a:r>
              <a:rPr lang="sl-SI" dirty="0"/>
              <a:t>Razvedrilna matematika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/>
              <a:t>Tekmovanje v znanju SLJ za Cankarjevo priznanje – Mehurčki </a:t>
            </a:r>
          </a:p>
          <a:p>
            <a:r>
              <a:rPr lang="sl-SI" dirty="0" err="1"/>
              <a:t>Matemček</a:t>
            </a:r>
            <a:r>
              <a:rPr lang="sl-SI" dirty="0"/>
              <a:t> </a:t>
            </a:r>
          </a:p>
          <a:p>
            <a:r>
              <a:rPr lang="sl-SI" dirty="0" smtClean="0"/>
              <a:t>Kresnička</a:t>
            </a:r>
            <a:endParaRPr lang="sl-SI" dirty="0"/>
          </a:p>
          <a:p>
            <a:r>
              <a:rPr lang="sl-SI" dirty="0"/>
              <a:t>Tekmovanje v znanju MAT za Vegovo</a:t>
            </a:r>
          </a:p>
          <a:p>
            <a:r>
              <a:rPr lang="sl-SI" dirty="0"/>
              <a:t>Zlati </a:t>
            </a:r>
            <a:r>
              <a:rPr lang="sl-SI" dirty="0" smtClean="0"/>
              <a:t>sonček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0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089622" y="2601043"/>
            <a:ext cx="9625205" cy="3682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300" dirty="0" smtClean="0"/>
              <a:t>1. </a:t>
            </a:r>
            <a:r>
              <a:rPr lang="sl-SI" sz="2300" dirty="0"/>
              <a:t>razred – </a:t>
            </a:r>
            <a:r>
              <a:rPr lang="sl-SI" sz="2300" dirty="0" smtClean="0"/>
              <a:t>Mala zlata medalja </a:t>
            </a:r>
            <a:r>
              <a:rPr lang="sl-SI" sz="2300" dirty="0"/>
              <a:t>– </a:t>
            </a:r>
            <a:r>
              <a:rPr lang="sl-SI" sz="2300" dirty="0" smtClean="0"/>
              <a:t>B </a:t>
            </a:r>
            <a:r>
              <a:rPr lang="sl-SI" sz="2300" dirty="0"/>
              <a:t>program</a:t>
            </a:r>
          </a:p>
          <a:p>
            <a:pPr marL="0" indent="0">
              <a:buNone/>
            </a:pPr>
            <a:r>
              <a:rPr lang="sl-SI" sz="2300" dirty="0"/>
              <a:t>Naloge</a:t>
            </a:r>
            <a:r>
              <a:rPr lang="sl-SI" sz="2300" dirty="0" smtClean="0"/>
              <a:t>:</a:t>
            </a:r>
            <a:endParaRPr lang="sl-SI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/>
              <a:t>trije izleti,</a:t>
            </a:r>
            <a:endParaRPr lang="sl-SI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/>
              <a:t>plavanje (preplava </a:t>
            </a:r>
            <a:r>
              <a:rPr lang="sl-SI" sz="2300" dirty="0"/>
              <a:t>5 do 10 metrov v poljubni </a:t>
            </a:r>
            <a:r>
              <a:rPr lang="sl-SI" sz="2300" dirty="0" smtClean="0"/>
              <a:t>tehniki),</a:t>
            </a:r>
            <a:endParaRPr lang="sl-SI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/>
              <a:t>spretnost </a:t>
            </a:r>
            <a:r>
              <a:rPr lang="sl-SI" sz="2300" dirty="0"/>
              <a:t>z </a:t>
            </a:r>
            <a:r>
              <a:rPr lang="sl-SI" sz="2300" dirty="0" smtClean="0"/>
              <a:t>žogo</a:t>
            </a:r>
            <a:endParaRPr lang="sl-SI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300" dirty="0" smtClean="0"/>
              <a:t>dve ravnotežni nalogi (</a:t>
            </a:r>
            <a:r>
              <a:rPr lang="sl-SI" sz="2300" dirty="0" err="1" smtClean="0"/>
              <a:t>rolanje</a:t>
            </a:r>
            <a:r>
              <a:rPr lang="sl-SI" sz="2300" dirty="0" smtClean="0"/>
              <a:t> </a:t>
            </a:r>
            <a:r>
              <a:rPr lang="sl-SI" sz="2300" dirty="0"/>
              <a:t>– kotalkanje ali kolesarjenje ali smučanje ali </a:t>
            </a:r>
            <a:r>
              <a:rPr lang="sl-SI" sz="2300" dirty="0" smtClean="0"/>
              <a:t>drsanje</a:t>
            </a:r>
          </a:p>
          <a:p>
            <a:pPr marL="0" indent="0">
              <a:buNone/>
            </a:pPr>
            <a:r>
              <a:rPr lang="sl-SI" sz="2300" dirty="0" smtClean="0"/>
              <a:t>Vse opravljene naloge </a:t>
            </a:r>
            <a:r>
              <a:rPr lang="sl-SI" sz="2300" dirty="0"/>
              <a:t>– velika modra </a:t>
            </a:r>
            <a:r>
              <a:rPr lang="sl-SI" sz="2300" dirty="0" smtClean="0"/>
              <a:t>medalja</a:t>
            </a:r>
            <a:endParaRPr lang="sl-SI" sz="2300" dirty="0"/>
          </a:p>
          <a:p>
            <a:pPr marL="0" indent="0">
              <a:buNone/>
            </a:pPr>
            <a:r>
              <a:rPr lang="sl-SI" sz="2300" dirty="0" smtClean="0"/>
              <a:t>priznanje </a:t>
            </a:r>
            <a:r>
              <a:rPr lang="sl-SI" sz="2300" dirty="0"/>
              <a:t>za sodelovanje v programu Zlati </a:t>
            </a:r>
            <a:r>
              <a:rPr lang="sl-SI" sz="2300" dirty="0" smtClean="0"/>
              <a:t>sonček</a:t>
            </a:r>
            <a:endParaRPr lang="sl-SI" sz="23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ZLATI SONČEK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94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PROJEKTI</a:t>
            </a:r>
            <a:endParaRPr lang="sl-SI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31135" y="2638044"/>
            <a:ext cx="9342177" cy="3677696"/>
          </a:xfrm>
        </p:spPr>
        <p:txBody>
          <a:bodyPr>
            <a:noAutofit/>
          </a:bodyPr>
          <a:lstStyle/>
          <a:p>
            <a:pPr algn="just"/>
            <a:r>
              <a:rPr lang="sl-SI" altLang="sl-SI" sz="2000" dirty="0" smtClean="0">
                <a:cs typeface="Calibri" panose="020F0502020204030204" pitchFamily="34" charset="0"/>
              </a:rPr>
              <a:t>Zdrava </a:t>
            </a:r>
            <a:r>
              <a:rPr lang="sl-SI" altLang="sl-SI" sz="2000" dirty="0">
                <a:cs typeface="Calibri" panose="020F0502020204030204" pitchFamily="34" charset="0"/>
              </a:rPr>
              <a:t>šola</a:t>
            </a:r>
          </a:p>
          <a:p>
            <a:pPr algn="just"/>
            <a:r>
              <a:rPr lang="sl-SI" altLang="sl-SI" sz="2000" dirty="0">
                <a:cs typeface="Calibri" panose="020F0502020204030204" pitchFamily="34" charset="0"/>
              </a:rPr>
              <a:t>Eko šola</a:t>
            </a:r>
          </a:p>
          <a:p>
            <a:pPr algn="just"/>
            <a:r>
              <a:rPr lang="sl-SI" altLang="sl-SI" sz="2000" dirty="0">
                <a:cs typeface="Calibri" panose="020F0502020204030204" pitchFamily="34" charset="0"/>
              </a:rPr>
              <a:t>Kulturna šola</a:t>
            </a:r>
          </a:p>
          <a:p>
            <a:pPr algn="just"/>
            <a:r>
              <a:rPr lang="sl-SI" altLang="sl-SI" sz="2000" dirty="0">
                <a:cs typeface="Calibri" panose="020F0502020204030204" pitchFamily="34" charset="0"/>
              </a:rPr>
              <a:t>Srček Bimbam</a:t>
            </a:r>
          </a:p>
          <a:p>
            <a:pPr algn="just"/>
            <a:r>
              <a:rPr lang="sl-SI" altLang="sl-SI" sz="2000" dirty="0"/>
              <a:t>Teden pisanja z </a:t>
            </a:r>
            <a:r>
              <a:rPr lang="sl-SI" altLang="sl-SI" sz="2000" dirty="0" smtClean="0"/>
              <a:t>roko</a:t>
            </a:r>
            <a:endParaRPr lang="sl-SI" altLang="sl-SI" sz="2000" dirty="0"/>
          </a:p>
          <a:p>
            <a:pPr algn="just"/>
            <a:r>
              <a:rPr lang="sl-SI" altLang="sl-SI" sz="2000" dirty="0" err="1" smtClean="0"/>
              <a:t>Pasavček</a:t>
            </a:r>
            <a:endParaRPr lang="sl-SI" altLang="sl-SI" sz="2000" dirty="0" smtClean="0"/>
          </a:p>
          <a:p>
            <a:pPr algn="just"/>
            <a:r>
              <a:rPr lang="sl-SI" altLang="sl-SI" sz="2000" dirty="0" smtClean="0"/>
              <a:t>Moj prvi zvezek</a:t>
            </a:r>
          </a:p>
          <a:p>
            <a:pPr algn="just"/>
            <a:r>
              <a:rPr lang="sl-SI" altLang="sl-SI" sz="2000" dirty="0" smtClean="0"/>
              <a:t>Nandetov bralni list (vsak dan berem vsaj 10 minut)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61AFA16B-6FEA-4748-B0D9-D232A60B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08" y="2638044"/>
            <a:ext cx="1854598" cy="66155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77D6D83-A2B5-4041-93E6-4C84844D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833" y="3308960"/>
            <a:ext cx="1198506" cy="12065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9DC74CAA-5098-454E-9180-19E05946C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879" y="1153716"/>
            <a:ext cx="1060919" cy="114887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AFDF410E-47F1-436B-92E9-71D91FEBD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607" y="905277"/>
            <a:ext cx="1124478" cy="11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RAZŠIRJENI PROGRAM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Dodatni pouk</a:t>
            </a:r>
          </a:p>
          <a:p>
            <a:pPr>
              <a:defRPr/>
            </a:pPr>
            <a:r>
              <a:rPr 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Dopolnilni pouk</a:t>
            </a:r>
          </a:p>
          <a:p>
            <a:pPr>
              <a:defRPr/>
            </a:pPr>
            <a:r>
              <a:rPr 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Interesne dejavnosti </a:t>
            </a:r>
            <a:endParaRPr lang="sl-SI" sz="20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Šola </a:t>
            </a:r>
            <a:r>
              <a:rPr 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v naravi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35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31136" y="2562446"/>
            <a:ext cx="9522691" cy="3705447"/>
          </a:xfrm>
        </p:spPr>
        <p:txBody>
          <a:bodyPr rtlCol="0">
            <a:normAutofit fontScale="25000" lnSpcReduction="20000"/>
          </a:bodyPr>
          <a:lstStyle/>
          <a:p>
            <a:pPr algn="just">
              <a:buNone/>
              <a:defRPr/>
            </a:pPr>
            <a:r>
              <a:rPr lang="sl-SI" sz="8000" dirty="0"/>
              <a:t>ŠOLSKE POTREBŠČINE</a:t>
            </a:r>
          </a:p>
          <a:p>
            <a:pPr algn="just">
              <a:defRPr/>
            </a:pPr>
            <a:r>
              <a:rPr lang="sl-SI" sz="8000" dirty="0"/>
              <a:t>mapa (ravnilo, publikacija, urnik, post listki)</a:t>
            </a:r>
          </a:p>
          <a:p>
            <a:pPr algn="just">
              <a:defRPr/>
            </a:pPr>
            <a:r>
              <a:rPr lang="sl-SI" sz="8000" dirty="0"/>
              <a:t>urejena puščica</a:t>
            </a:r>
          </a:p>
          <a:p>
            <a:pPr algn="just">
              <a:defRPr/>
            </a:pPr>
            <a:r>
              <a:rPr lang="sl-SI" sz="8000" dirty="0"/>
              <a:t>čista športna oprema</a:t>
            </a:r>
          </a:p>
          <a:p>
            <a:pPr algn="just">
              <a:defRPr/>
            </a:pPr>
            <a:r>
              <a:rPr lang="sl-SI" sz="8000" dirty="0"/>
              <a:t>šolski copati</a:t>
            </a:r>
          </a:p>
          <a:p>
            <a:pPr algn="just">
              <a:defRPr/>
            </a:pPr>
            <a:r>
              <a:rPr lang="sl-SI" sz="8000" dirty="0"/>
              <a:t>ŠOLSKA TORBA VSAK DAN V ŠOLO IN IZ ŠOLE</a:t>
            </a:r>
          </a:p>
          <a:p>
            <a:pPr algn="just">
              <a:defRPr/>
            </a:pPr>
            <a:r>
              <a:rPr lang="sl-SI" sz="8000" dirty="0"/>
              <a:t>zvezki bodo pregledani </a:t>
            </a:r>
          </a:p>
          <a:p>
            <a:pPr marL="45720" indent="0" algn="just">
              <a:buNone/>
              <a:defRPr/>
            </a:pPr>
            <a:endParaRPr lang="sl-SI" sz="3200" dirty="0"/>
          </a:p>
          <a:p>
            <a:pPr algn="just">
              <a:defRPr/>
            </a:pPr>
            <a:r>
              <a:rPr lang="sl-SI" sz="8000" dirty="0"/>
              <a:t>odsotnost otroka – učni listi, možnost reševanja/prepisovanja/dodatne razlage pred poukom, med poukom, po </a:t>
            </a:r>
            <a:r>
              <a:rPr lang="sl-SI" sz="8000" dirty="0" smtClean="0"/>
              <a:t>pouk</a:t>
            </a:r>
            <a:endParaRPr lang="sl-SI" sz="8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7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Prometna ureditev v okolici šole</a:t>
            </a:r>
          </a:p>
          <a:p>
            <a:r>
              <a:rPr lang="sl-SI" dirty="0"/>
              <a:t>Šolska spletna stran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http://www.osvp.si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sl-SI" dirty="0"/>
          </a:p>
          <a:p>
            <a:r>
              <a:rPr lang="sl-SI" dirty="0"/>
              <a:t>Šolska FB stran</a:t>
            </a:r>
          </a:p>
          <a:p>
            <a:r>
              <a:rPr lang="sl-SI" dirty="0"/>
              <a:t>Razredna spletna </a:t>
            </a:r>
            <a:r>
              <a:rPr lang="sl-SI" dirty="0" smtClean="0"/>
              <a:t>stran</a:t>
            </a:r>
          </a:p>
          <a:p>
            <a:pPr marL="0" indent="0">
              <a:buNone/>
            </a:pPr>
            <a:r>
              <a:rPr lang="sl-SI" dirty="0">
                <a:hlinkClick r:id="rId3"/>
              </a:rPr>
              <a:t>http://brankamarjeta2b.splet.arnes.si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  <a:p>
            <a:r>
              <a:rPr lang="sl-SI" dirty="0" smtClean="0">
                <a:hlinkClick r:id="rId4"/>
              </a:rPr>
              <a:t>www.ucimse.com</a:t>
            </a:r>
            <a:r>
              <a:rPr lang="sl-SI" dirty="0" smtClean="0"/>
              <a:t> (SLJ</a:t>
            </a:r>
            <a:r>
              <a:rPr lang="sl-SI" dirty="0"/>
              <a:t>, MAT, SPO)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Vizija OŠ Vide Pregarc</a:t>
            </a:r>
          </a:p>
          <a:p>
            <a:pPr marL="0" indent="0">
              <a:buNone/>
            </a:pPr>
            <a:r>
              <a:rPr lang="sl-SI" dirty="0"/>
              <a:t>Skupaj po poti učenja do uspešnega življenja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Zbiralne akcije odpadnega papirja</a:t>
            </a:r>
          </a:p>
          <a:p>
            <a:r>
              <a:rPr lang="sl-SI" dirty="0" smtClean="0"/>
              <a:t>Zbiranje </a:t>
            </a:r>
            <a:r>
              <a:rPr lang="sl-SI" dirty="0"/>
              <a:t>odpadnih kartuš in </a:t>
            </a:r>
            <a:r>
              <a:rPr lang="sl-SI" dirty="0" err="1"/>
              <a:t>tonerjev</a:t>
            </a:r>
            <a:r>
              <a:rPr lang="sl-SI" dirty="0"/>
              <a:t> – humanitarna organizacija Sonček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33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>
            <a:extLst>
              <a:ext uri="{FF2B5EF4-FFF2-40B4-BE49-F238E27FC236}">
                <a16:creationId xmlns:a16="http://schemas.microsoft.com/office/drawing/2014/main" id="{DC4DFA71-4871-4734-AB03-C2B4F1A3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95"/>
            <a:ext cx="9342178" cy="118872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COVID ukrepi - preventiva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34903132-FFC9-4314-9D8E-E85080D8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759" y="1033385"/>
            <a:ext cx="10058400" cy="52565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l-SI" sz="2800" b="1" i="1" u="sng" dirty="0">
                <a:solidFill>
                  <a:srgbClr val="0070C0"/>
                </a:solidFill>
              </a:rPr>
              <a:t>Faza 1</a:t>
            </a:r>
            <a:r>
              <a:rPr lang="sl-SI" sz="2800" i="1" dirty="0">
                <a:solidFill>
                  <a:schemeClr val="tx1"/>
                </a:solidFill>
              </a:rPr>
              <a:t>: </a:t>
            </a:r>
            <a:r>
              <a:rPr lang="sl-SI" sz="2800" b="1" i="1" dirty="0">
                <a:solidFill>
                  <a:schemeClr val="tx1"/>
                </a:solidFill>
              </a:rPr>
              <a:t>osnovni higienski ukrepi</a:t>
            </a:r>
            <a:r>
              <a:rPr lang="sl-SI" sz="2800" i="1" dirty="0">
                <a:solidFill>
                  <a:schemeClr val="tx1"/>
                </a:solidFill>
              </a:rPr>
              <a:t>, </a:t>
            </a:r>
            <a:r>
              <a:rPr lang="sl-SI" sz="2800" b="1" i="1" dirty="0">
                <a:solidFill>
                  <a:schemeClr val="tx1"/>
                </a:solidFill>
              </a:rPr>
              <a:t>prezračevanje</a:t>
            </a:r>
            <a:r>
              <a:rPr lang="sl-SI" sz="2800" i="1" dirty="0">
                <a:solidFill>
                  <a:schemeClr val="tx1"/>
                </a:solidFill>
              </a:rPr>
              <a:t>, </a:t>
            </a:r>
            <a:r>
              <a:rPr lang="sl-SI" sz="2800" b="1" i="1" dirty="0">
                <a:solidFill>
                  <a:schemeClr val="tx1"/>
                </a:solidFill>
              </a:rPr>
              <a:t>izolacija obolelih</a:t>
            </a:r>
            <a:r>
              <a:rPr lang="sl-SI" sz="2800" i="1" dirty="0">
                <a:solidFill>
                  <a:schemeClr val="tx1"/>
                </a:solidFill>
              </a:rPr>
              <a:t>, priporočena </a:t>
            </a:r>
            <a:r>
              <a:rPr lang="sl-SI" sz="2800" b="1" i="1" dirty="0">
                <a:solidFill>
                  <a:schemeClr val="tx1"/>
                </a:solidFill>
              </a:rPr>
              <a:t>uporaba zaščitnih mask </a:t>
            </a:r>
            <a:r>
              <a:rPr lang="sl-SI" sz="2800" i="1" dirty="0">
                <a:solidFill>
                  <a:schemeClr val="tx1"/>
                </a:solidFill>
              </a:rPr>
              <a:t>v okoljih, kjer je tesno skupaj veliko ljudi (šole izvzeli), </a:t>
            </a:r>
            <a:r>
              <a:rPr lang="sl-SI" sz="2800" b="1" i="1" dirty="0" err="1">
                <a:solidFill>
                  <a:schemeClr val="tx1"/>
                </a:solidFill>
              </a:rPr>
              <a:t>samotestiranje</a:t>
            </a:r>
            <a:r>
              <a:rPr lang="sl-SI" sz="2800" i="1" dirty="0">
                <a:solidFill>
                  <a:schemeClr val="tx1"/>
                </a:solidFill>
              </a:rPr>
              <a:t> potencialno obolelih </a:t>
            </a:r>
            <a:r>
              <a:rPr lang="sl-SI" sz="2800" b="1" i="1" dirty="0">
                <a:solidFill>
                  <a:schemeClr val="tx1"/>
                </a:solidFill>
              </a:rPr>
              <a:t>doma</a:t>
            </a:r>
          </a:p>
          <a:p>
            <a:pPr lvl="0"/>
            <a:r>
              <a:rPr lang="sl-SI" sz="2800" b="1" i="1" dirty="0">
                <a:solidFill>
                  <a:schemeClr val="tx1"/>
                </a:solidFill>
              </a:rPr>
              <a:t>Cilj: </a:t>
            </a:r>
            <a:r>
              <a:rPr lang="sl-SI" sz="2800" i="1" dirty="0">
                <a:solidFill>
                  <a:schemeClr val="tx1"/>
                </a:solidFill>
              </a:rPr>
              <a:t>zaščititi prebivalstvo in preprečiti porast hudih (težje) potekajočih oblik bolezni</a:t>
            </a:r>
          </a:p>
          <a:p>
            <a:pPr lvl="0"/>
            <a:endParaRPr lang="sl-SI" sz="2800" i="1" dirty="0">
              <a:solidFill>
                <a:schemeClr val="tx1"/>
              </a:solidFill>
            </a:endParaRPr>
          </a:p>
          <a:p>
            <a:pPr lvl="0"/>
            <a:r>
              <a:rPr lang="sl-SI" sz="2800" b="1" i="1" u="sng" dirty="0">
                <a:solidFill>
                  <a:srgbClr val="0070C0"/>
                </a:solidFill>
              </a:rPr>
              <a:t>Faza 2</a:t>
            </a:r>
            <a:r>
              <a:rPr lang="sl-SI" sz="2800" i="1" dirty="0">
                <a:solidFill>
                  <a:schemeClr val="tx1"/>
                </a:solidFill>
              </a:rPr>
              <a:t>: poleg </a:t>
            </a:r>
            <a:r>
              <a:rPr lang="sl-SI" sz="2800" b="1" i="1" dirty="0">
                <a:solidFill>
                  <a:schemeClr val="tx1"/>
                </a:solidFill>
              </a:rPr>
              <a:t>ukrepov iz faze 1 </a:t>
            </a:r>
            <a:r>
              <a:rPr lang="sl-SI" sz="2800" i="1" dirty="0">
                <a:solidFill>
                  <a:schemeClr val="tx1"/>
                </a:solidFill>
              </a:rPr>
              <a:t>še </a:t>
            </a:r>
            <a:r>
              <a:rPr lang="sl-SI" sz="2800" b="1" i="1" dirty="0">
                <a:solidFill>
                  <a:schemeClr val="tx1"/>
                </a:solidFill>
              </a:rPr>
              <a:t>obvezno </a:t>
            </a:r>
            <a:r>
              <a:rPr lang="sl-SI" sz="2800" b="1" i="1" dirty="0" err="1">
                <a:solidFill>
                  <a:schemeClr val="tx1"/>
                </a:solidFill>
              </a:rPr>
              <a:t>samotestiranje</a:t>
            </a:r>
            <a:r>
              <a:rPr lang="sl-SI" sz="2800" b="1" i="1" dirty="0">
                <a:solidFill>
                  <a:schemeClr val="tx1"/>
                </a:solidFill>
              </a:rPr>
              <a:t> vseh vsaj enkrat tedensko doma</a:t>
            </a:r>
            <a:r>
              <a:rPr lang="sl-SI" sz="2800" i="1" dirty="0">
                <a:solidFill>
                  <a:schemeClr val="tx1"/>
                </a:solidFill>
              </a:rPr>
              <a:t>, intenziviranje čiščenja, sestanki na daljavo, aktivnosti na prostem in ostali preventivni ukrepi po presoji</a:t>
            </a:r>
          </a:p>
          <a:p>
            <a:pPr lvl="0"/>
            <a:r>
              <a:rPr lang="sl-SI" sz="2800" b="1" i="1" dirty="0">
                <a:solidFill>
                  <a:schemeClr val="tx1"/>
                </a:solidFill>
              </a:rPr>
              <a:t>Cilj: </a:t>
            </a:r>
            <a:r>
              <a:rPr lang="sl-SI" sz="2800" i="1" dirty="0">
                <a:solidFill>
                  <a:schemeClr val="tx1"/>
                </a:solidFill>
              </a:rPr>
              <a:t>znižanje števila obolelih, težko potekajočih okužb in umrljivosti ter zmanjšanje neugodnega učinka na zdravstveni sistem in zagotavljanje vzdržnosti zdravstva</a:t>
            </a:r>
            <a:endParaRPr lang="sl-SI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>
            <a:extLst>
              <a:ext uri="{FF2B5EF4-FFF2-40B4-BE49-F238E27FC236}">
                <a16:creationId xmlns:a16="http://schemas.microsoft.com/office/drawing/2014/main" id="{DC4DFA71-4871-4734-AB03-C2B4F1A3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195"/>
            <a:ext cx="9342178" cy="118872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COVID ukrepi – Odzivanje šole na okužbe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34903132-FFC9-4314-9D8E-E85080D8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759" y="1033385"/>
            <a:ext cx="10058400" cy="5256530"/>
          </a:xfrm>
        </p:spPr>
        <p:txBody>
          <a:bodyPr>
            <a:normAutofit/>
          </a:bodyPr>
          <a:lstStyle/>
          <a:p>
            <a:pPr lvl="0"/>
            <a:r>
              <a:rPr lang="sl-SI" sz="2800" b="1" i="1" u="sng" dirty="0">
                <a:solidFill>
                  <a:srgbClr val="0070C0"/>
                </a:solidFill>
              </a:rPr>
              <a:t>Ob sumu</a:t>
            </a:r>
            <a:r>
              <a:rPr lang="sl-SI" sz="2800" i="1" dirty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sl-SI" sz="2800" i="1" dirty="0">
                <a:solidFill>
                  <a:schemeClr val="tx1"/>
                </a:solidFill>
              </a:rPr>
              <a:t>ostane doma oz. v šoli se izolira in odide domov </a:t>
            </a:r>
          </a:p>
          <a:p>
            <a:pPr lvl="0"/>
            <a:r>
              <a:rPr lang="sl-SI" sz="2800" i="1" dirty="0">
                <a:solidFill>
                  <a:schemeClr val="tx1"/>
                </a:solidFill>
              </a:rPr>
              <a:t>testiranje</a:t>
            </a:r>
          </a:p>
          <a:p>
            <a:pPr lvl="0"/>
            <a:r>
              <a:rPr lang="sl-SI" sz="2800" i="1" dirty="0">
                <a:solidFill>
                  <a:schemeClr val="tx1"/>
                </a:solidFill>
              </a:rPr>
              <a:t>starši obvestijo šolo o okužbi</a:t>
            </a:r>
          </a:p>
          <a:p>
            <a:pPr lvl="0"/>
            <a:endParaRPr lang="sl-SI" sz="2800" i="1" dirty="0">
              <a:solidFill>
                <a:schemeClr val="tx1"/>
              </a:solidFill>
            </a:endParaRPr>
          </a:p>
          <a:p>
            <a:pPr lvl="0"/>
            <a:r>
              <a:rPr lang="sl-SI" sz="2800" b="1" i="1" u="sng" dirty="0">
                <a:solidFill>
                  <a:srgbClr val="0070C0"/>
                </a:solidFill>
              </a:rPr>
              <a:t>Ob okužbi</a:t>
            </a:r>
            <a:r>
              <a:rPr lang="sl-SI" sz="2800" i="1" dirty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sl-SI" sz="2800" i="1" dirty="0">
                <a:solidFill>
                  <a:schemeClr val="tx1"/>
                </a:solidFill>
              </a:rPr>
              <a:t>prepoznavanje kontaktov</a:t>
            </a:r>
          </a:p>
          <a:p>
            <a:pPr lvl="0"/>
            <a:r>
              <a:rPr lang="sl-SI" sz="2800" i="1" dirty="0">
                <a:solidFill>
                  <a:schemeClr val="tx1"/>
                </a:solidFill>
              </a:rPr>
              <a:t>obveščanje kontaktov (razrednik obvesti starše)</a:t>
            </a:r>
          </a:p>
          <a:p>
            <a:pPr lvl="1"/>
            <a:r>
              <a:rPr lang="sl-SI" sz="2600" i="1" dirty="0">
                <a:solidFill>
                  <a:schemeClr val="tx1"/>
                </a:solidFill>
              </a:rPr>
              <a:t>7-dnevno spremljanje otroka doma, ob znakih naj ostane doma in opravi testiranje</a:t>
            </a:r>
            <a:endParaRPr lang="sl-SI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5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Dnevni red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l-SI" sz="2400" dirty="0"/>
              <a:t>Vzgojno-izobraževalno delo v oddelku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400" dirty="0"/>
              <a:t>Vzgojno-izobraževalno delo v JV in OPB 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400" dirty="0"/>
              <a:t>Predstavitev šole v naravi »Tabor v </a:t>
            </a:r>
            <a:r>
              <a:rPr lang="sl-SI" sz="2400" dirty="0" smtClean="0"/>
              <a:t>CŠOD Jurček«</a:t>
            </a:r>
            <a:endParaRPr lang="sl-SI" sz="2400" dirty="0"/>
          </a:p>
          <a:p>
            <a:pPr marL="342900" indent="-342900">
              <a:buFont typeface="+mj-lt"/>
              <a:buAutoNum type="arabicPeriod"/>
            </a:pPr>
            <a:r>
              <a:rPr lang="sl-SI" sz="2400" dirty="0"/>
              <a:t>Izvolitev predstavnikov staršev oddelka v Svet staršev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400" dirty="0" smtClean="0"/>
              <a:t>Drugo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400" dirty="0" smtClean="0"/>
              <a:t>Predstavitev </a:t>
            </a:r>
            <a:r>
              <a:rPr lang="sl-SI" sz="2400" dirty="0" err="1" smtClean="0"/>
              <a:t>NTC</a:t>
            </a:r>
            <a:r>
              <a:rPr lang="sl-SI" sz="2400" dirty="0" smtClean="0"/>
              <a:t> delavnic</a:t>
            </a: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95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5" y="964692"/>
            <a:ext cx="9640115" cy="1188720"/>
          </a:xfrm>
        </p:spPr>
        <p:txBody>
          <a:bodyPr/>
          <a:lstStyle/>
          <a:p>
            <a:r>
              <a:rPr lang="sl-SI" dirty="0"/>
              <a:t>4. Izvolitev predstavnikov staršev oddelka v Svet staršev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redstavnik: </a:t>
            </a:r>
            <a:r>
              <a:rPr lang="sl-SI" dirty="0" smtClean="0"/>
              <a:t>Tadej Krebs</a:t>
            </a:r>
            <a:endParaRPr lang="sl-SI" dirty="0" smtClean="0"/>
          </a:p>
          <a:p>
            <a:r>
              <a:rPr lang="sl-SI" dirty="0"/>
              <a:t>n</a:t>
            </a:r>
            <a:r>
              <a:rPr lang="sl-SI" dirty="0" smtClean="0"/>
              <a:t>amestnica: </a:t>
            </a:r>
            <a:r>
              <a:rPr lang="sl-SI" dirty="0" smtClean="0"/>
              <a:t>Teja </a:t>
            </a:r>
            <a:r>
              <a:rPr lang="sl-SI" smtClean="0"/>
              <a:t>Demić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36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Predstavitev šole v naravi »Tabor v CŠOD </a:t>
            </a:r>
            <a:r>
              <a:rPr lang="sl-SI" dirty="0" smtClean="0"/>
              <a:t>Jurček«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84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mehurck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09" y="5124709"/>
            <a:ext cx="64150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 rot="10800000" flipV="1">
            <a:off x="3432176" y="15875"/>
            <a:ext cx="6156325" cy="76200"/>
          </a:xfrm>
        </p:spPr>
        <p:txBody>
          <a:bodyPr/>
          <a:lstStyle/>
          <a:p>
            <a:pPr eaLnBrk="1" hangingPunct="1"/>
            <a:r>
              <a:rPr lang="sl-SI" altLang="sl-SI" b="1" dirty="0" smtClean="0"/>
              <a:t/>
            </a:r>
            <a:br>
              <a:rPr lang="sl-SI" altLang="sl-SI" b="1" dirty="0" smtClean="0"/>
            </a:br>
            <a:r>
              <a:rPr lang="sl-SI" altLang="sl-SI" b="1" dirty="0" smtClean="0"/>
              <a:t/>
            </a:r>
            <a:br>
              <a:rPr lang="sl-SI" altLang="sl-SI" b="1" dirty="0" smtClean="0"/>
            </a:br>
            <a:r>
              <a:rPr lang="sl-SI" altLang="sl-SI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TABOR - 1. RAZRED</a:t>
            </a:r>
          </a:p>
        </p:txBody>
      </p:sp>
      <p:pic>
        <p:nvPicPr>
          <p:cNvPr id="4100" name="Picture 10" descr="csod 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16" y="510363"/>
            <a:ext cx="1294236" cy="124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nap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08" y="4713287"/>
            <a:ext cx="5671657" cy="29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/>
          <p:cNvSpPr txBox="1">
            <a:spLocks noChangeArrowheads="1"/>
          </p:cNvSpPr>
          <p:nvPr/>
        </p:nvSpPr>
        <p:spPr bwMode="auto">
          <a:xfrm>
            <a:off x="3605213" y="1558926"/>
            <a:ext cx="5810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333399"/>
              </a:buClr>
              <a:buNone/>
            </a:pPr>
            <a:r>
              <a:rPr lang="sl-SI" altLang="sl-SI" sz="2200" b="1" dirty="0">
                <a:solidFill>
                  <a:srgbClr val="25325B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26.–30. septembra 2022</a:t>
            </a:r>
          </a:p>
        </p:txBody>
      </p:sp>
      <p:pic>
        <p:nvPicPr>
          <p:cNvPr id="4104" name="Picture 11" descr="CŠOD Jurček - Home | 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922463"/>
            <a:ext cx="64023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Branka\Pictures\znak_sole_prenovlje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10" y="206694"/>
            <a:ext cx="1547643" cy="154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6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860676" y="392114"/>
            <a:ext cx="6405563" cy="1165225"/>
          </a:xfrm>
        </p:spPr>
        <p:txBody>
          <a:bodyPr/>
          <a:lstStyle/>
          <a:p>
            <a:pPr eaLnBrk="1" hangingPunct="1"/>
            <a:r>
              <a:rPr lang="sl-SI" altLang="sl-SI" sz="2800" dirty="0">
                <a:latin typeface="Century Gothic" panose="020B0502020202020204" pitchFamily="34" charset="0"/>
                <a:cs typeface="Calibri" panose="020F0502020204030204" pitchFamily="34" charset="0"/>
              </a:rPr>
              <a:t>Center šolskih in obšolskih dejavnosti </a:t>
            </a:r>
            <a:br>
              <a:rPr lang="sl-SI" altLang="sl-SI" sz="28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pl-PL" altLang="sl-SI" sz="2800" dirty="0">
                <a:latin typeface="Century Gothic" panose="020B0502020202020204" pitchFamily="34" charset="0"/>
                <a:cs typeface="Calibri" panose="020F0502020204030204" pitchFamily="34" charset="0"/>
              </a:rPr>
              <a:t>Cesta na stadion 5, 1330 Kočevje</a:t>
            </a:r>
            <a:endParaRPr lang="sl-SI" altLang="sl-SI" sz="28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11" descr="ZEMLJEVID CSOD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1" y="1622425"/>
            <a:ext cx="6551613" cy="4254500"/>
          </a:xfrm>
        </p:spPr>
      </p:pic>
      <p:sp>
        <p:nvSpPr>
          <p:cNvPr id="6148" name="Line 5"/>
          <p:cNvSpPr>
            <a:spLocks noChangeShapeType="1"/>
          </p:cNvSpPr>
          <p:nvPr/>
        </p:nvSpPr>
        <p:spPr bwMode="auto">
          <a:xfrm flipV="1">
            <a:off x="6096001" y="5235576"/>
            <a:ext cx="225425" cy="868363"/>
          </a:xfrm>
          <a:prstGeom prst="line">
            <a:avLst/>
          </a:prstGeom>
          <a:noFill/>
          <a:ln w="7620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hurck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954588"/>
            <a:ext cx="64150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85937" y="1440232"/>
            <a:ext cx="2482850" cy="755650"/>
          </a:xfrm>
        </p:spPr>
        <p:txBody>
          <a:bodyPr/>
          <a:lstStyle/>
          <a:p>
            <a:pPr eaLnBrk="1" hangingPunct="1"/>
            <a:r>
              <a:rPr lang="sl-SI" altLang="sl-SI" sz="24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UČITELJICE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10809" y="2311585"/>
            <a:ext cx="6748463" cy="28178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Vesna Nikolić</a:t>
            </a:r>
          </a:p>
          <a:p>
            <a:pPr eaLnBrk="1" hangingPunct="1">
              <a:defRPr/>
            </a:pPr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Ivanka Hočevar Istenič</a:t>
            </a:r>
          </a:p>
          <a:p>
            <a:pPr eaLnBrk="1" hangingPunct="1">
              <a:defRPr/>
            </a:pPr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Irena Por</a:t>
            </a:r>
          </a:p>
          <a:p>
            <a:pPr eaLnBrk="1" hangingPunct="1">
              <a:defRPr/>
            </a:pPr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Marijana Jerković</a:t>
            </a:r>
          </a:p>
          <a:p>
            <a:pPr eaLnBrk="1" hangingPunct="1">
              <a:defRPr/>
            </a:pPr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Petra </a:t>
            </a:r>
            <a:r>
              <a:rPr lang="sl-SI" altLang="sl-SI" sz="2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Bobnar</a:t>
            </a:r>
          </a:p>
          <a:p>
            <a:pPr marL="0" indent="0" eaLnBrk="1" hangingPunct="1">
              <a:buNone/>
              <a:defRPr/>
            </a:pPr>
            <a:endParaRPr lang="sl-SI" altLang="sl-SI" sz="18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sl-SI" altLang="sl-SI" sz="1800" dirty="0">
                <a:latin typeface="Century Gothic" panose="020B0502020202020204" pitchFamily="34" charset="0"/>
                <a:cs typeface="Calibri" panose="020F0502020204030204" pitchFamily="34" charset="0"/>
              </a:rPr>
              <a:t>15 učencev/1 spremljevalec</a:t>
            </a:r>
          </a:p>
          <a:p>
            <a:pPr lvl="1" eaLnBrk="1" hangingPunct="1">
              <a:defRPr/>
            </a:pPr>
            <a:r>
              <a:rPr lang="sl-SI" altLang="sl-SI" sz="1800" dirty="0">
                <a:latin typeface="Century Gothic" panose="020B0502020202020204" pitchFamily="34" charset="0"/>
                <a:cs typeface="Calibri" panose="020F0502020204030204" pitchFamily="34" charset="0"/>
              </a:rPr>
              <a:t>65 učencev</a:t>
            </a:r>
          </a:p>
        </p:txBody>
      </p:sp>
      <p:pic>
        <p:nvPicPr>
          <p:cNvPr id="8197" name="Picture 7" descr="Fara, Kostel | Mapio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26" y="728330"/>
            <a:ext cx="4037432" cy="302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hurck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4" y="4989513"/>
            <a:ext cx="64166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892425" y="519113"/>
            <a:ext cx="5157788" cy="379412"/>
          </a:xfrm>
        </p:spPr>
        <p:txBody>
          <a:bodyPr/>
          <a:lstStyle/>
          <a:p>
            <a:pPr eaLnBrk="1" hangingPunct="1"/>
            <a:r>
              <a:rPr lang="sl-SI" altLang="sl-SI" sz="2800" b="1" u="sng" dirty="0">
                <a:latin typeface="Century Gothic" panose="020B0502020202020204" pitchFamily="34" charset="0"/>
                <a:cs typeface="Calibri" panose="020F0502020204030204" pitchFamily="34" charset="0"/>
              </a:rPr>
              <a:t>Vsebine in dejavnosti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23719" y="1403536"/>
            <a:ext cx="3900487" cy="5204599"/>
          </a:xfrm>
        </p:spPr>
        <p:txBody>
          <a:bodyPr/>
          <a:lstStyle/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Izdelki iz papirja in naravnih materialov</a:t>
            </a: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Gozdne živali</a:t>
            </a: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Bogastvo voda</a:t>
            </a: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Iz zelenega v rjavo</a:t>
            </a: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Skrivnostni svet kraških jam</a:t>
            </a: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Športne igre</a:t>
            </a: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Plesne igre</a:t>
            </a: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Jesenski pohod</a:t>
            </a: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Orientacijski tek</a:t>
            </a:r>
          </a:p>
          <a:p>
            <a:endParaRPr lang="sl-SI" altLang="sl-SI" sz="2000" dirty="0">
              <a:solidFill>
                <a:srgbClr val="2C363A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sl-SI" altLang="sl-SI" sz="2000" dirty="0" smtClean="0">
              <a:solidFill>
                <a:srgbClr val="2C363A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sl-SI" altLang="sl-SI" sz="2000" dirty="0">
              <a:solidFill>
                <a:srgbClr val="2C363A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sl-SI" altLang="sl-SI" sz="2000" dirty="0">
                <a:solidFill>
                  <a:srgbClr val="2C363A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Podrobno v zgibanki</a:t>
            </a:r>
          </a:p>
        </p:txBody>
      </p:sp>
      <p:pic>
        <p:nvPicPr>
          <p:cNvPr id="10245" name="Picture 8" descr="Rezultat iskanja slik za cšod jurč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05039"/>
            <a:ext cx="18669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hurck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954588"/>
            <a:ext cx="64150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211513" y="857250"/>
            <a:ext cx="5630862" cy="755650"/>
          </a:xfrm>
        </p:spPr>
        <p:txBody>
          <a:bodyPr/>
          <a:lstStyle/>
          <a:p>
            <a:pPr eaLnBrk="1" hangingPunct="1"/>
            <a:endParaRPr lang="sl-SI" altLang="sl-SI" sz="2400" b="1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54016" y="1867897"/>
            <a:ext cx="6280150" cy="2390775"/>
          </a:xfrm>
        </p:spPr>
        <p:txBody>
          <a:bodyPr/>
          <a:lstStyle/>
          <a:p>
            <a:pPr eaLnBrk="1" hangingPunct="1"/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60 učencev – 135,24 €</a:t>
            </a:r>
          </a:p>
          <a:p>
            <a:pPr eaLnBrk="1" hangingPunct="1"/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Posteljnina </a:t>
            </a:r>
            <a:r>
              <a:rPr lang="sl-SI" altLang="sl-SI" sz="21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– 5,3 € </a:t>
            </a:r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(posteljnina: 1 jogi rjuha, </a:t>
            </a:r>
            <a:b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1 prevleka za vzglavnik, 1 prevleka za odejo) </a:t>
            </a:r>
          </a:p>
          <a:p>
            <a:pPr eaLnBrk="1" hangingPunct="1"/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Plačilo s položnico na obroke ali v enkratnem znesku</a:t>
            </a:r>
          </a:p>
        </p:txBody>
      </p:sp>
      <p:pic>
        <p:nvPicPr>
          <p:cNvPr id="12293" name="Picture 7" descr="Rezultat iskanja slik za cšod jurč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69" y="2749773"/>
            <a:ext cx="2588254" cy="194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4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hurcki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9" y="4918076"/>
            <a:ext cx="64150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17838" y="1804989"/>
            <a:ext cx="6805612" cy="917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altLang="sl-SI" sz="2400" dirty="0">
                <a:solidFill>
                  <a:srgbClr val="3399FF"/>
                </a:solidFill>
              </a:rPr>
              <a:t/>
            </a:r>
            <a:br>
              <a:rPr lang="sl-SI" altLang="sl-SI" sz="2400" dirty="0">
                <a:solidFill>
                  <a:srgbClr val="3399FF"/>
                </a:solidFill>
              </a:rPr>
            </a:br>
            <a:r>
              <a:rPr lang="sl-SI" altLang="sl-SI" sz="2400" b="1" u="sng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DRUGO</a:t>
            </a:r>
            <a:r>
              <a:rPr lang="sl-SI" altLang="sl-SI" sz="2400" dirty="0">
                <a:solidFill>
                  <a:srgbClr val="3399FF"/>
                </a:solidFill>
              </a:rPr>
              <a:t/>
            </a:r>
            <a:br>
              <a:rPr lang="sl-SI" altLang="sl-SI" sz="2400" dirty="0">
                <a:solidFill>
                  <a:srgbClr val="3399FF"/>
                </a:solidFill>
              </a:rPr>
            </a:br>
            <a:endParaRPr lang="sl-SI" altLang="sl-SI" sz="2400" dirty="0">
              <a:solidFill>
                <a:srgbClr val="3399F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3485" y="2835276"/>
            <a:ext cx="6055280" cy="2322513"/>
          </a:xfrm>
        </p:spPr>
        <p:txBody>
          <a:bodyPr/>
          <a:lstStyle/>
          <a:p>
            <a:r>
              <a:rPr lang="sl-SI" altLang="sl-SI" sz="2100" dirty="0">
                <a:latin typeface="Century Gothic" panose="020B0502020202020204" pitchFamily="34" charset="0"/>
                <a:cs typeface="Calibri" panose="020F0502020204030204" pitchFamily="34" charset="0"/>
              </a:rPr>
              <a:t>Zgibanko prejmete teden pred odhodom</a:t>
            </a:r>
          </a:p>
        </p:txBody>
      </p:sp>
      <p:pic>
        <p:nvPicPr>
          <p:cNvPr id="14341" name="Picture 9" descr="Rezultat iskanja slik za cšod jurč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5" y="2185804"/>
            <a:ext cx="3160759" cy="238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Ograda vsebine 4"/>
          <p:cNvSpPr>
            <a:spLocks noGrp="1"/>
          </p:cNvSpPr>
          <p:nvPr>
            <p:ph sz="half" idx="1"/>
          </p:nvPr>
        </p:nvSpPr>
        <p:spPr>
          <a:xfrm>
            <a:off x="2259466" y="1217193"/>
            <a:ext cx="7345363" cy="93610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l-SI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Vprašanja </a:t>
            </a:r>
            <a:r>
              <a:rPr lang="sl-SI" sz="2800" dirty="0">
                <a:latin typeface="Century Gothic" panose="020B0502020202020204" pitchFamily="34" charset="0"/>
                <a:cs typeface="Calibri" panose="020F0502020204030204" pitchFamily="34" charset="0"/>
              </a:rPr>
              <a:t>staršev, pripombe, želje</a:t>
            </a:r>
          </a:p>
          <a:p>
            <a:pPr marL="0" indent="0">
              <a:buNone/>
              <a:defRPr/>
            </a:pPr>
            <a:endParaRPr lang="sl-SI" dirty="0"/>
          </a:p>
        </p:txBody>
      </p:sp>
      <p:sp>
        <p:nvSpPr>
          <p:cNvPr id="4" name="Ograda vsebine 4">
            <a:extLst>
              <a:ext uri="{FF2B5EF4-FFF2-40B4-BE49-F238E27FC236}">
                <a16:creationId xmlns:a16="http://schemas.microsoft.com/office/drawing/2014/main" id="{902E4570-E181-41CF-AB41-9F3276450CF5}"/>
              </a:ext>
            </a:extLst>
          </p:cNvPr>
          <p:cNvSpPr txBox="1">
            <a:spLocks/>
          </p:cNvSpPr>
          <p:nvPr/>
        </p:nvSpPr>
        <p:spPr>
          <a:xfrm>
            <a:off x="2639616" y="2945749"/>
            <a:ext cx="7345363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  <a:defRPr/>
            </a:pPr>
            <a:r>
              <a:rPr lang="sl-SI" sz="3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HVALA za vašo pozornost.</a:t>
            </a:r>
          </a:p>
          <a:p>
            <a:pPr marL="45720" indent="0" algn="ctr">
              <a:buNone/>
              <a:defRPr/>
            </a:pPr>
            <a:endParaRPr lang="sl-SI" sz="36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  <a:defRPr/>
            </a:pPr>
            <a:r>
              <a:rPr lang="sl-SI" sz="3600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Želimo </a:t>
            </a:r>
            <a:r>
              <a:rPr lang="sl-SI" sz="3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vam prijeten preostanek dneva.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91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Vzgojno-izobraževalno delo v oddelku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CD5237A-56B2-4FAB-9EFB-26FF5B55A5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30877" y="2502575"/>
            <a:ext cx="9342437" cy="3717472"/>
          </a:xfrm>
        </p:spPr>
        <p:txBody>
          <a:bodyPr rtlCol="0">
            <a:normAutofit fontScale="25000" lnSpcReduction="20000"/>
          </a:bodyPr>
          <a:lstStyle/>
          <a:p>
            <a:pPr indent="-273050">
              <a:lnSpc>
                <a:spcPct val="120000"/>
              </a:lnSpc>
              <a:buNone/>
              <a:defRPr/>
            </a:pPr>
            <a:r>
              <a:rPr lang="sl-SI" altLang="sl-SI" sz="8000" dirty="0">
                <a:latin typeface="Century Gothic" panose="020B0502020202020204" pitchFamily="34" charset="0"/>
                <a:cs typeface="Calibri" panose="020F0502020204030204" pitchFamily="34" charset="0"/>
              </a:rPr>
              <a:t>Osnovna šola Vide Pregarc</a:t>
            </a:r>
          </a:p>
          <a:p>
            <a:pPr indent="-273050">
              <a:lnSpc>
                <a:spcPct val="120000"/>
              </a:lnSpc>
              <a:buNone/>
              <a:defRPr/>
            </a:pPr>
            <a:r>
              <a:rPr lang="sl-SI" altLang="sl-SI" sz="8000" dirty="0">
                <a:latin typeface="Century Gothic" panose="020B0502020202020204" pitchFamily="34" charset="0"/>
                <a:cs typeface="Calibri" panose="020F0502020204030204" pitchFamily="34" charset="0"/>
              </a:rPr>
              <a:t>Bazoviška 1</a:t>
            </a:r>
          </a:p>
          <a:p>
            <a:pPr indent="-273050">
              <a:lnSpc>
                <a:spcPct val="120000"/>
              </a:lnSpc>
              <a:buNone/>
              <a:defRPr/>
            </a:pPr>
            <a:r>
              <a:rPr lang="sl-SI" altLang="sl-SI" sz="8000" dirty="0">
                <a:latin typeface="Century Gothic" panose="020B0502020202020204" pitchFamily="34" charset="0"/>
                <a:cs typeface="Calibri" panose="020F0502020204030204" pitchFamily="34" charset="0"/>
              </a:rPr>
              <a:t>1000 Ljubljana</a:t>
            </a:r>
          </a:p>
          <a:p>
            <a:pPr indent="-273050">
              <a:lnSpc>
                <a:spcPct val="120000"/>
              </a:lnSpc>
              <a:buNone/>
              <a:defRPr/>
            </a:pPr>
            <a:endParaRPr lang="sl-SI" altLang="sl-SI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3050">
              <a:lnSpc>
                <a:spcPct val="120000"/>
              </a:lnSpc>
              <a:buNone/>
              <a:defRPr/>
            </a:pPr>
            <a:r>
              <a:rPr lang="sl-SI" altLang="sl-SI" sz="8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ravnatelj: </a:t>
            </a:r>
            <a:r>
              <a:rPr lang="sl-SI" altLang="sl-SI" sz="8000" dirty="0">
                <a:latin typeface="Century Gothic" panose="020B0502020202020204" pitchFamily="34" charset="0"/>
                <a:cs typeface="Calibri" panose="020F0502020204030204" pitchFamily="34" charset="0"/>
              </a:rPr>
              <a:t>Andrej Kavčič</a:t>
            </a:r>
          </a:p>
          <a:p>
            <a:pPr indent="-273050">
              <a:lnSpc>
                <a:spcPct val="120000"/>
              </a:lnSpc>
              <a:buNone/>
              <a:defRPr/>
            </a:pPr>
            <a:r>
              <a:rPr lang="sl-SI" altLang="sl-SI" sz="8000" dirty="0">
                <a:latin typeface="Century Gothic" panose="020B0502020202020204" pitchFamily="34" charset="0"/>
                <a:cs typeface="Calibri" panose="020F0502020204030204" pitchFamily="34" charset="0"/>
              </a:rPr>
              <a:t>p</a:t>
            </a:r>
            <a:r>
              <a:rPr lang="sl-SI" altLang="sl-SI" sz="8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omočnica ravnatelja</a:t>
            </a:r>
            <a:r>
              <a:rPr lang="sl-SI" altLang="sl-SI" sz="8000" dirty="0">
                <a:latin typeface="Century Gothic" panose="020B0502020202020204" pitchFamily="34" charset="0"/>
                <a:cs typeface="Calibri" panose="020F0502020204030204" pitchFamily="34" charset="0"/>
              </a:rPr>
              <a:t>: Branka Majce</a:t>
            </a:r>
          </a:p>
          <a:p>
            <a:pPr indent="-273050">
              <a:lnSpc>
                <a:spcPct val="120000"/>
              </a:lnSpc>
              <a:buNone/>
              <a:defRPr/>
            </a:pPr>
            <a:endParaRPr lang="sl-SI" altLang="sl-SI" sz="8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3050">
              <a:lnSpc>
                <a:spcPct val="100000"/>
              </a:lnSpc>
              <a:buNone/>
              <a:defRPr/>
            </a:pPr>
            <a:r>
              <a:rPr lang="sl-SI" altLang="sl-SI" sz="8000" dirty="0" smtClean="0">
                <a:latin typeface="Century Gothic" panose="020B0502020202020204" pitchFamily="34" charset="0"/>
                <a:cs typeface="Calibri" panose="020F0502020204030204" pitchFamily="34" charset="0"/>
                <a:hlinkClick r:id="rId2"/>
              </a:rPr>
              <a:t>www.osvp.si</a:t>
            </a:r>
            <a:endParaRPr lang="sl-SI" altLang="sl-SI" sz="80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3050">
              <a:lnSpc>
                <a:spcPct val="100000"/>
              </a:lnSpc>
              <a:buNone/>
              <a:defRPr/>
            </a:pPr>
            <a:r>
              <a:rPr lang="sl-SI" altLang="sl-SI" sz="8000" dirty="0" smtClean="0"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os-vp.lj@osvp.si</a:t>
            </a:r>
            <a:endParaRPr lang="sl-SI" altLang="sl-SI" sz="80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3050">
              <a:lnSpc>
                <a:spcPct val="120000"/>
              </a:lnSpc>
              <a:buNone/>
              <a:defRPr/>
            </a:pPr>
            <a:endParaRPr lang="sl-SI" altLang="sl-SI" sz="1700" dirty="0"/>
          </a:p>
          <a:p>
            <a:pPr indent="-273050">
              <a:lnSpc>
                <a:spcPct val="100000"/>
              </a:lnSpc>
              <a:buNone/>
              <a:defRPr/>
            </a:pPr>
            <a:endParaRPr lang="sl-SI" altLang="sl-SI" sz="1700" dirty="0"/>
          </a:p>
          <a:p>
            <a:pPr indent="-273050">
              <a:lnSpc>
                <a:spcPct val="100000"/>
              </a:lnSpc>
              <a:buNone/>
              <a:defRPr/>
            </a:pPr>
            <a:endParaRPr lang="sl-SI" altLang="sl-SI" sz="1700" dirty="0"/>
          </a:p>
        </p:txBody>
      </p:sp>
    </p:spTree>
    <p:extLst>
      <p:ext uri="{BB962C8B-B14F-4D97-AF65-F5344CB8AC3E}">
        <p14:creationId xmlns:p14="http://schemas.microsoft.com/office/powerpoint/2010/main" val="3992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latin typeface="Century Gothic" panose="020B0502020202020204" pitchFamily="34" charset="0"/>
                <a:cs typeface="Calibri" panose="020F0502020204030204" pitchFamily="34" charset="0"/>
              </a:rPr>
              <a:t>ŠOLSKI ZVONEC</a:t>
            </a:r>
            <a:br>
              <a:rPr lang="sl-SI" altLang="sl-SI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sl-SI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>
          <a:xfrm>
            <a:off x="2231135" y="2638044"/>
            <a:ext cx="9342177" cy="3964775"/>
          </a:xfrm>
        </p:spPr>
        <p:txBody>
          <a:bodyPr>
            <a:normAutofit/>
          </a:bodyPr>
          <a:lstStyle/>
          <a:p>
            <a:pPr indent="-273050">
              <a:buNone/>
            </a:pPr>
            <a:r>
              <a:rPr lang="sl-SI" altLang="sl-SI" sz="20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jutranje </a:t>
            </a:r>
            <a:r>
              <a:rPr lang="sl-SI" altLang="sl-SI" sz="2000" u="sng" dirty="0">
                <a:latin typeface="Century Gothic" panose="020B0502020202020204" pitchFamily="34" charset="0"/>
                <a:cs typeface="Calibri" panose="020F0502020204030204" pitchFamily="34" charset="0"/>
              </a:rPr>
              <a:t>varstvo</a:t>
            </a: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sl-SI" altLang="sl-SI" sz="2000" dirty="0" smtClean="0">
                <a:latin typeface="Century Gothic" panose="020B0502020202020204" pitchFamily="34" charset="0"/>
              </a:rPr>
              <a:t>6.00</a:t>
            </a:r>
            <a:r>
              <a:rPr lang="sl-SI" altLang="sl-SI" sz="2000" dirty="0">
                <a:latin typeface="Century Gothic" panose="020B0502020202020204" pitchFamily="34" charset="0"/>
              </a:rPr>
              <a:t>−8.20 Ivanka Hočevar Istenič, </a:t>
            </a:r>
            <a:r>
              <a:rPr lang="sl-SI" altLang="sl-SI" sz="2000" dirty="0" smtClean="0">
                <a:latin typeface="Century Gothic" panose="020B0502020202020204" pitchFamily="34" charset="0"/>
              </a:rPr>
              <a:t>Anita Smole, </a:t>
            </a:r>
            <a:r>
              <a:rPr lang="sl-SI" altLang="sl-SI" sz="2000" dirty="0">
                <a:latin typeface="Century Gothic" panose="020B0502020202020204" pitchFamily="34" charset="0"/>
              </a:rPr>
              <a:t>Karin </a:t>
            </a:r>
            <a:r>
              <a:rPr lang="sl-SI" altLang="sl-SI" sz="2000" dirty="0" smtClean="0">
                <a:latin typeface="Century Gothic" panose="020B0502020202020204" pitchFamily="34" charset="0"/>
              </a:rPr>
              <a:t>   </a:t>
            </a:r>
          </a:p>
          <a:p>
            <a:pPr indent="-273050">
              <a:buNone/>
            </a:pPr>
            <a:r>
              <a:rPr lang="sl-SI" altLang="sl-SI" sz="2000" dirty="0">
                <a:latin typeface="Century Gothic" panose="020B0502020202020204" pitchFamily="34" charset="0"/>
              </a:rPr>
              <a:t> </a:t>
            </a:r>
            <a:r>
              <a:rPr lang="sl-SI" altLang="sl-SI" sz="2000" dirty="0" smtClean="0">
                <a:latin typeface="Century Gothic" panose="020B0502020202020204" pitchFamily="34" charset="0"/>
              </a:rPr>
              <a:t>                            Mezek</a:t>
            </a:r>
            <a:r>
              <a:rPr lang="sl-SI" altLang="sl-SI" sz="2000" dirty="0">
                <a:latin typeface="Century Gothic" panose="020B0502020202020204" pitchFamily="34" charset="0"/>
              </a:rPr>
              <a:t>, Petra Bobnar  </a:t>
            </a:r>
          </a:p>
          <a:p>
            <a:pPr indent="-273050">
              <a:buNone/>
            </a:pPr>
            <a:endParaRPr lang="sl-SI" altLang="sl-SI" sz="2000" u="sng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3050">
              <a:buNone/>
            </a:pPr>
            <a:r>
              <a:rPr lang="sl-SI" altLang="sl-SI" sz="20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pouk</a:t>
            </a: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Marjeta Jezernik (razredničarka)</a:t>
            </a:r>
          </a:p>
          <a:p>
            <a:pPr indent="-273050">
              <a:buNone/>
            </a:pP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         Branka Majce (MAT, ŠPO, LUM)</a:t>
            </a:r>
            <a:endParaRPr lang="sl-SI" altLang="sl-SI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3050">
              <a:buNone/>
            </a:pP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          Vesna Nikolić (2. učiteljica v oddelku)</a:t>
            </a:r>
          </a:p>
          <a:p>
            <a:pPr indent="-273050">
              <a:buNone/>
            </a:pP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          Tina </a:t>
            </a:r>
            <a:r>
              <a:rPr lang="sl-SI" alt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Pajnik (</a:t>
            </a:r>
            <a:r>
              <a:rPr lang="sl-SI" alt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NIP TJA) </a:t>
            </a:r>
            <a:endParaRPr lang="sl-SI" altLang="sl-SI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3050">
              <a:buNone/>
            </a:pPr>
            <a:endParaRPr lang="sl-SI" altLang="sl-SI" sz="2400" u="sng" dirty="0">
              <a:latin typeface="Century Gothic" panose="020B0502020202020204" pitchFamily="34" charset="0"/>
            </a:endParaRPr>
          </a:p>
          <a:p>
            <a:pPr indent="-273050">
              <a:buNone/>
            </a:pPr>
            <a:endParaRPr lang="sl-SI" altLang="sl-SI" sz="2900" u="sng" dirty="0">
              <a:latin typeface="Century Gothic" panose="020B0502020202020204" pitchFamily="34" charset="0"/>
            </a:endParaRPr>
          </a:p>
          <a:p>
            <a:pPr indent="-273050">
              <a:buNone/>
            </a:pPr>
            <a:endParaRPr lang="sl-SI" altLang="sl-SI" sz="2900" b="1" u="sng" dirty="0">
              <a:latin typeface="Century Gothic" panose="020B0502020202020204" pitchFamily="34" charset="0"/>
            </a:endParaRPr>
          </a:p>
          <a:p>
            <a:pPr indent="-273050">
              <a:buNone/>
            </a:pPr>
            <a:endParaRPr lang="sl-SI" altLang="sl-SI" sz="18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8DA01B3-837B-4BC3-9285-7392CFED0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19580"/>
              </p:ext>
            </p:extLst>
          </p:nvPr>
        </p:nvGraphicFramePr>
        <p:xfrm>
          <a:off x="7653898" y="4010872"/>
          <a:ext cx="4483168" cy="2459040"/>
        </p:xfrm>
        <a:graphic>
          <a:graphicData uri="http://schemas.openxmlformats.org/drawingml/2006/table">
            <a:tbl>
              <a:tblPr firstRow="1" firstCol="1" bandRow="1" bandCol="1">
                <a:tableStyleId>{8A107856-5554-42FB-B03E-39F5DBC370BA}</a:tableStyleId>
              </a:tblPr>
              <a:tblGrid>
                <a:gridCol w="143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1. ura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8.30–9.15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2. ura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9.20–10.05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glavni odmor – </a:t>
                      </a:r>
                      <a:r>
                        <a:rPr lang="sl-SI" sz="2000" b="0" dirty="0" smtClean="0">
                          <a:effectLst/>
                        </a:rPr>
                        <a:t>10.05–10.30</a:t>
                      </a:r>
                      <a:r>
                        <a:rPr lang="sl-SI" sz="1800" b="0" dirty="0" smtClean="0">
                          <a:effectLst/>
                        </a:rPr>
                        <a:t> </a:t>
                      </a:r>
                      <a:r>
                        <a:rPr lang="sl-SI" sz="1800" b="0" dirty="0">
                          <a:effectLst/>
                        </a:rPr>
                        <a:t>(25 min)</a:t>
                      </a:r>
                      <a:endParaRPr lang="sl-SI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3. ura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10.30–11.15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4. ura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11.20–12.05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5. ura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12.10–12.55</a:t>
                      </a:r>
                      <a:endParaRPr lang="sl-SI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6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anose="020B0502020202020204" pitchFamily="34" charset="0"/>
                <a:cs typeface="Calibri" panose="020F0502020204030204" pitchFamily="34" charset="0"/>
              </a:rPr>
              <a:t>ŠOLSKI KOLEDAR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2231135" y="2638044"/>
            <a:ext cx="9342177" cy="325770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  <a:r>
              <a:rPr 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. september </a:t>
            </a:r>
            <a:r>
              <a:rPr 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2022−</a:t>
            </a:r>
            <a:r>
              <a:rPr 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31. avgust </a:t>
            </a:r>
            <a:r>
              <a:rPr 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2023</a:t>
            </a:r>
            <a:endParaRPr lang="sl-SI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dve ocenjevalni </a:t>
            </a:r>
            <a:r>
              <a:rPr 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obdobji</a:t>
            </a:r>
          </a:p>
          <a:p>
            <a:pPr>
              <a:defRPr/>
            </a:pPr>
            <a:r>
              <a:rPr lang="sl-SI" sz="2000" dirty="0">
                <a:latin typeface="Century Gothic" panose="020B0502020202020204" pitchFamily="34" charset="0"/>
                <a:cs typeface="Calibri" panose="020F0502020204030204" pitchFamily="34" charset="0"/>
              </a:rPr>
              <a:t>p</a:t>
            </a:r>
            <a:r>
              <a:rPr lang="sl-SI" sz="20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ouka prost dan – 26. 4. 2023</a:t>
            </a:r>
            <a:endParaRPr lang="sl-SI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indent="-457200">
              <a:buNone/>
              <a:defRPr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90797F7-3F6B-4CC5-B046-665099A3A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52192"/>
              </p:ext>
            </p:extLst>
          </p:nvPr>
        </p:nvGraphicFramePr>
        <p:xfrm>
          <a:off x="6902223" y="2716812"/>
          <a:ext cx="4645471" cy="31289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4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89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jesenske počitnice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30. </a:t>
                      </a: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</a:t>
                      </a:r>
                      <a:r>
                        <a:rPr lang="sl-SI" sz="2000" b="0" baseline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2000" b="0" baseline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2022–4. </a:t>
                      </a:r>
                      <a:r>
                        <a:rPr lang="sl-SI" sz="2000" b="0" baseline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 </a:t>
                      </a:r>
                      <a:r>
                        <a:rPr lang="sl-SI" sz="2000" b="0" baseline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novoletne počitnice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 </a:t>
                      </a: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 </a:t>
                      </a: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2022–2</a:t>
                      </a: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1. </a:t>
                      </a: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zimske počitnice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6.–10. </a:t>
                      </a: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prvomajske počitnice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27. 4. </a:t>
                      </a: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2023–2</a:t>
                      </a: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5. </a:t>
                      </a: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poletne počitnice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 </a:t>
                      </a: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2023–31</a:t>
                      </a:r>
                      <a:r>
                        <a:rPr lang="sl-SI" sz="2000" b="0" dirty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sl-SI" sz="2000" b="0" dirty="0" smtClean="0">
                          <a:solidFill>
                            <a:srgbClr val="25325B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8.2023</a:t>
                      </a:r>
                      <a:endParaRPr lang="sl-SI" sz="2000" b="0" dirty="0">
                        <a:solidFill>
                          <a:srgbClr val="25325B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8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sz="3100" dirty="0">
                <a:latin typeface="Century Gothic" panose="020B0502020202020204" pitchFamily="34" charset="0"/>
                <a:cs typeface="Calibri" panose="020F0502020204030204" pitchFamily="34" charset="0"/>
              </a:rPr>
              <a:t>SODELOVANJE S STARŠI</a:t>
            </a:r>
            <a:r>
              <a:rPr lang="sl-SI" altLang="sl-SI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3200" u="sng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sz="32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dirty="0"/>
          </a:p>
        </p:txBody>
      </p:sp>
      <p:sp>
        <p:nvSpPr>
          <p:cNvPr id="17411" name="Rectangle 8"/>
          <p:cNvSpPr>
            <a:spLocks noGrp="1" noChangeArrowheads="1"/>
          </p:cNvSpPr>
          <p:nvPr>
            <p:ph idx="1"/>
          </p:nvPr>
        </p:nvSpPr>
        <p:spPr>
          <a:xfrm>
            <a:off x="2231135" y="2573080"/>
            <a:ext cx="9342177" cy="41254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l-SI" altLang="sl-SI" sz="2600" u="sng" dirty="0">
                <a:latin typeface="Century Gothic" panose="020B0502020202020204" pitchFamily="34" charset="0"/>
                <a:cs typeface="Calibri" panose="020F0502020204030204" pitchFamily="34" charset="0"/>
              </a:rPr>
              <a:t>roditeljski </a:t>
            </a:r>
            <a:r>
              <a:rPr lang="sl-SI" altLang="sl-SI" sz="2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sestanki</a:t>
            </a:r>
            <a:endParaRPr lang="sl-SI" altLang="sl-SI" sz="2600" b="1" dirty="0" smtClean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sl-SI" altLang="sl-SI" sz="2600" b="1" dirty="0">
                <a:latin typeface="Century Gothic" panose="020B0502020202020204" pitchFamily="34" charset="0"/>
              </a:rPr>
              <a:t>5</a:t>
            </a:r>
            <a:r>
              <a:rPr lang="sl-SI" altLang="sl-SI" sz="2600" b="1" dirty="0" smtClean="0">
                <a:latin typeface="Century Gothic" panose="020B0502020202020204" pitchFamily="34" charset="0"/>
              </a:rPr>
              <a:t>. </a:t>
            </a:r>
            <a:r>
              <a:rPr lang="sl-SI" altLang="sl-SI" sz="2600" b="1" dirty="0">
                <a:latin typeface="Century Gothic" panose="020B0502020202020204" pitchFamily="34" charset="0"/>
              </a:rPr>
              <a:t>september </a:t>
            </a:r>
            <a:r>
              <a:rPr lang="sl-SI" altLang="sl-SI" sz="2600" b="1" dirty="0" smtClean="0">
                <a:latin typeface="Century Gothic" panose="020B0502020202020204" pitchFamily="34" charset="0"/>
              </a:rPr>
              <a:t>2022</a:t>
            </a:r>
            <a:endParaRPr lang="sl-SI" altLang="sl-SI" sz="2600" b="1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sl-SI" altLang="sl-SI" sz="2600" b="1" dirty="0" smtClean="0">
                <a:latin typeface="Century Gothic" panose="020B0502020202020204" pitchFamily="34" charset="0"/>
              </a:rPr>
              <a:t>10. </a:t>
            </a:r>
            <a:r>
              <a:rPr lang="sl-SI" altLang="sl-SI" sz="2600" b="1" dirty="0">
                <a:latin typeface="Century Gothic" panose="020B0502020202020204" pitchFamily="34" charset="0"/>
              </a:rPr>
              <a:t>januar </a:t>
            </a:r>
            <a:r>
              <a:rPr lang="sl-SI" altLang="sl-SI" sz="2600" b="1" dirty="0" smtClean="0">
                <a:latin typeface="Century Gothic" panose="020B0502020202020204" pitchFamily="34" charset="0"/>
              </a:rPr>
              <a:t>2023</a:t>
            </a:r>
            <a:endParaRPr lang="sl-SI" altLang="sl-SI" sz="2600" b="1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sl-SI" altLang="sl-SI" sz="2600" b="1" dirty="0">
                <a:latin typeface="Century Gothic" panose="020B0502020202020204" pitchFamily="34" charset="0"/>
              </a:rPr>
              <a:t>9</a:t>
            </a:r>
            <a:r>
              <a:rPr lang="sl-SI" altLang="sl-SI" sz="2600" b="1" dirty="0" smtClean="0">
                <a:latin typeface="Century Gothic" panose="020B0502020202020204" pitchFamily="34" charset="0"/>
              </a:rPr>
              <a:t>. </a:t>
            </a:r>
            <a:r>
              <a:rPr lang="sl-SI" altLang="sl-SI" sz="2600" b="1" dirty="0">
                <a:latin typeface="Century Gothic" panose="020B0502020202020204" pitchFamily="34" charset="0"/>
              </a:rPr>
              <a:t>maj </a:t>
            </a:r>
            <a:r>
              <a:rPr lang="sl-SI" altLang="sl-SI" sz="2600" b="1" dirty="0" smtClean="0">
                <a:latin typeface="Century Gothic" panose="020B0502020202020204" pitchFamily="34" charset="0"/>
              </a:rPr>
              <a:t>2023</a:t>
            </a:r>
            <a:endParaRPr lang="sl-SI" altLang="sl-SI" sz="2600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l-SI" altLang="sl-SI" sz="2600" u="sng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l-SI" altLang="sl-SI" sz="2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govorilne </a:t>
            </a:r>
            <a:r>
              <a:rPr lang="sl-SI" altLang="sl-SI" sz="2600" u="sng" dirty="0">
                <a:latin typeface="Century Gothic" panose="020B0502020202020204" pitchFamily="34" charset="0"/>
                <a:cs typeface="Calibri" panose="020F0502020204030204" pitchFamily="34" charset="0"/>
              </a:rPr>
              <a:t>ure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l-SI" altLang="sl-SI" sz="2600" dirty="0">
                <a:latin typeface="Century Gothic" panose="020B0502020202020204" pitchFamily="34" charset="0"/>
                <a:cs typeface="Calibri" panose="020F0502020204030204" pitchFamily="34" charset="0"/>
              </a:rPr>
              <a:t>mesečne popoldanske: vsak prvi torek v mesecu 16.00–17.30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altLang="sl-SI" sz="2600" dirty="0">
                <a:latin typeface="Century Gothic" panose="020B0502020202020204" pitchFamily="34" charset="0"/>
                <a:cs typeface="Calibri" panose="020F0502020204030204" pitchFamily="34" charset="0"/>
              </a:rPr>
              <a:t>dopoldanske: </a:t>
            </a:r>
            <a:r>
              <a:rPr lang="sl-SI" altLang="sl-SI" sz="2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ponedeljek, </a:t>
            </a:r>
            <a:r>
              <a:rPr lang="sl-SI" altLang="sl-SI" sz="2600" dirty="0">
                <a:latin typeface="Century Gothic" panose="020B0502020202020204" pitchFamily="34" charset="0"/>
              </a:rPr>
              <a:t>4. </a:t>
            </a:r>
            <a:r>
              <a:rPr lang="sl-SI" altLang="sl-SI" sz="2600" dirty="0" smtClean="0">
                <a:latin typeface="Century Gothic" panose="020B0502020202020204" pitchFamily="34" charset="0"/>
              </a:rPr>
              <a:t>šolska ura (</a:t>
            </a:r>
            <a:r>
              <a:rPr lang="sl-SI" altLang="sl-SI" sz="2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od 11.25 do 12.05)</a:t>
            </a:r>
          </a:p>
          <a:p>
            <a:pPr>
              <a:buNone/>
            </a:pPr>
            <a:r>
              <a:rPr lang="sl-SI" altLang="sl-SI" sz="2600" dirty="0" smtClean="0">
                <a:latin typeface="Century Gothic" panose="020B0502020202020204" pitchFamily="34" charset="0"/>
              </a:rPr>
              <a:t>                                                                    </a:t>
            </a:r>
          </a:p>
          <a:p>
            <a:pPr>
              <a:buNone/>
            </a:pPr>
            <a:r>
              <a:rPr lang="sl-SI" altLang="sl-SI" sz="2600" dirty="0">
                <a:latin typeface="Century Gothic" panose="020B0502020202020204" pitchFamily="34" charset="0"/>
              </a:rPr>
              <a:t> </a:t>
            </a:r>
            <a:r>
              <a:rPr lang="sl-SI" altLang="sl-SI" sz="2600" dirty="0" smtClean="0">
                <a:latin typeface="Century Gothic" panose="020B0502020202020204" pitchFamily="34" charset="0"/>
              </a:rPr>
              <a:t>                                                                                                     </a:t>
            </a:r>
            <a:endParaRPr lang="sl-SI" altLang="sl-SI" sz="26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sl-SI" alt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SODELOVANJE S STARŠI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e</a:t>
            </a:r>
            <a:r>
              <a:rPr lang="sl-SI" sz="2000" dirty="0" smtClean="0"/>
              <a:t>-pošta</a:t>
            </a:r>
          </a:p>
          <a:p>
            <a:r>
              <a:rPr lang="sl-SI" sz="2000" dirty="0"/>
              <a:t>r</a:t>
            </a:r>
            <a:r>
              <a:rPr lang="sl-SI" sz="2000" dirty="0" smtClean="0"/>
              <a:t>azredna spletna stran</a:t>
            </a:r>
            <a:endParaRPr lang="sl-SI" sz="2000" dirty="0"/>
          </a:p>
          <a:p>
            <a:r>
              <a:rPr lang="sl-SI" sz="2000" dirty="0"/>
              <a:t>b</a:t>
            </a:r>
            <a:r>
              <a:rPr lang="sl-SI" sz="2000" dirty="0" smtClean="0"/>
              <a:t>eležka, publikacija</a:t>
            </a:r>
          </a:p>
          <a:p>
            <a:r>
              <a:rPr lang="sl-SI" sz="2000" dirty="0"/>
              <a:t>s</a:t>
            </a:r>
            <a:r>
              <a:rPr lang="sl-SI" sz="2000" dirty="0" smtClean="0"/>
              <a:t>vet staršev</a:t>
            </a:r>
          </a:p>
          <a:p>
            <a:r>
              <a:rPr lang="sl-SI" sz="2000" dirty="0" smtClean="0"/>
              <a:t>delavnice</a:t>
            </a:r>
          </a:p>
          <a:p>
            <a:r>
              <a:rPr lang="sl-SI" sz="2000" dirty="0" smtClean="0"/>
              <a:t>predavanja</a:t>
            </a:r>
          </a:p>
          <a:p>
            <a:r>
              <a:rPr lang="sl-SI" sz="2000" dirty="0" smtClean="0"/>
              <a:t>nastopi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1917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E940586-4336-4D34-A2AD-37FD736C2292}"/>
              </a:ext>
            </a:extLst>
          </p:cNvPr>
          <p:cNvSpPr/>
          <p:nvPr/>
        </p:nvSpPr>
        <p:spPr>
          <a:xfrm>
            <a:off x="2159306" y="6323682"/>
            <a:ext cx="1905918" cy="2423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Century Gothic" panose="020B0502020202020204" pitchFamily="34" charset="0"/>
                <a:cs typeface="Calibri" panose="020F0502020204030204" pitchFamily="34" charset="0"/>
              </a:rPr>
              <a:t>ŠOLSKA PREHRANA</a:t>
            </a:r>
            <a:br>
              <a:rPr lang="sl-SI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sl-SI" dirty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indent="-274320" algn="just">
              <a:buNone/>
              <a:defRPr/>
            </a:pPr>
            <a:r>
              <a:rPr lang="sl-SI" sz="22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zajtrk</a:t>
            </a:r>
            <a:r>
              <a:rPr lang="sl-SI" sz="2200" dirty="0">
                <a:latin typeface="Century Gothic" panose="020B0502020202020204" pitchFamily="34" charset="0"/>
                <a:cs typeface="Calibri" panose="020F0502020204030204" pitchFamily="34" charset="0"/>
              </a:rPr>
              <a:t>, dopoldanska malica, kosilo, popoldanska malica</a:t>
            </a:r>
          </a:p>
          <a:p>
            <a:pPr indent="-274320" algn="just">
              <a:buNone/>
              <a:defRPr/>
            </a:pPr>
            <a:endParaRPr lang="sl-SI" sz="22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4320" algn="just">
              <a:buNone/>
              <a:defRPr/>
            </a:pPr>
            <a:r>
              <a:rPr lang="sl-SI" sz="2200" dirty="0">
                <a:latin typeface="Century Gothic" panose="020B0502020202020204" pitchFamily="34" charset="0"/>
                <a:cs typeface="Calibri" panose="020F0502020204030204" pitchFamily="34" charset="0"/>
              </a:rPr>
              <a:t>z</a:t>
            </a:r>
            <a:r>
              <a:rPr lang="sl-SI" sz="22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ajtrk </a:t>
            </a:r>
            <a:r>
              <a:rPr lang="sl-SI" sz="2200" dirty="0">
                <a:latin typeface="Century Gothic" panose="020B0502020202020204" pitchFamily="34" charset="0"/>
                <a:cs typeface="Calibri" panose="020F0502020204030204" pitchFamily="34" charset="0"/>
              </a:rPr>
              <a:t>0,50 eura</a:t>
            </a:r>
          </a:p>
          <a:p>
            <a:pPr indent="-274320" algn="just">
              <a:buNone/>
              <a:defRPr/>
            </a:pPr>
            <a:r>
              <a:rPr lang="sl-SI" sz="2200" dirty="0"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sl-SI" sz="22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opoldanska </a:t>
            </a:r>
            <a:r>
              <a:rPr lang="sl-SI" sz="2200" dirty="0">
                <a:latin typeface="Century Gothic" panose="020B0502020202020204" pitchFamily="34" charset="0"/>
                <a:cs typeface="Calibri" panose="020F0502020204030204" pitchFamily="34" charset="0"/>
              </a:rPr>
              <a:t>malica 0,90 eura</a:t>
            </a:r>
          </a:p>
          <a:p>
            <a:pPr indent="-274320" algn="just">
              <a:buNone/>
              <a:defRPr/>
            </a:pPr>
            <a:r>
              <a:rPr lang="sl-SI" sz="2200" dirty="0">
                <a:latin typeface="Century Gothic" panose="020B0502020202020204" pitchFamily="34" charset="0"/>
                <a:cs typeface="Calibri" panose="020F0502020204030204" pitchFamily="34" charset="0"/>
              </a:rPr>
              <a:t>popoldanska malica 0,80 eura</a:t>
            </a:r>
          </a:p>
          <a:p>
            <a:pPr indent="-274320" algn="just">
              <a:buNone/>
              <a:defRPr/>
            </a:pPr>
            <a:r>
              <a:rPr lang="sl-SI" sz="22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kosilo </a:t>
            </a:r>
            <a:r>
              <a:rPr lang="sl-SI" sz="2200" dirty="0">
                <a:latin typeface="Century Gothic" panose="020B0502020202020204" pitchFamily="34" charset="0"/>
                <a:cs typeface="Calibri" panose="020F0502020204030204" pitchFamily="34" charset="0"/>
              </a:rPr>
              <a:t>3 evre (Vrtec Zelena Jama) – od 1. do 3. razreda</a:t>
            </a:r>
          </a:p>
          <a:p>
            <a:pPr indent="-274320" algn="just">
              <a:buNone/>
              <a:defRPr/>
            </a:pPr>
            <a:endParaRPr lang="sl-SI" sz="22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indent="-274320" algn="just">
              <a:buNone/>
              <a:defRPr/>
            </a:pPr>
            <a:r>
              <a:rPr lang="sl-SI" sz="2200" dirty="0">
                <a:latin typeface="Century Gothic" panose="020B0502020202020204" pitchFamily="34" charset="0"/>
                <a:cs typeface="Calibri" panose="020F0502020204030204" pitchFamily="34" charset="0"/>
              </a:rPr>
              <a:t>Diete – zdravniška potrdila</a:t>
            </a:r>
          </a:p>
          <a:p>
            <a:pPr indent="-274320" algn="just">
              <a:buNone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88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VP_prezentacija" id="{B3C22715-15C3-7C41-972B-95BAA161B6A0}" vid="{8F7AD25E-2A37-1C4A-973D-D7E1B91D3FF9}"/>
    </a:ext>
  </a:extLst>
</a:theme>
</file>

<file path=ppt/theme/theme2.xml><?xml version="1.0" encoding="utf-8"?>
<a:theme xmlns:a="http://schemas.openxmlformats.org/drawingml/2006/main" name="2_csod">
  <a:themeElements>
    <a:clrScheme name="cso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o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s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2" id="{97E822C2-5F1F-489E-8223-ECF21429DD71}" vid="{0F14FAD5-3E3B-4FD0-8B34-07272659290E}"/>
    </a:ext>
  </a:extLst>
</a:theme>
</file>

<file path=ppt/theme/theme4.xml><?xml version="1.0" encoding="utf-8"?>
<a:theme xmlns:a="http://schemas.openxmlformats.org/drawingml/2006/main" name="2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2" id="{97E822C2-5F1F-489E-8223-ECF21429DD71}" vid="{0F14FAD5-3E3B-4FD0-8B34-07272659290E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 Vide Pregarc</Template>
  <TotalTime>339</TotalTime>
  <Words>1600</Words>
  <Application>Microsoft Office PowerPoint</Application>
  <PresentationFormat>Širokozaslonsko</PresentationFormat>
  <Paragraphs>350</Paragraphs>
  <Slides>38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38</vt:i4>
      </vt:variant>
    </vt:vector>
  </HeadingPairs>
  <TitlesOfParts>
    <vt:vector size="51" baseType="lpstr">
      <vt:lpstr>Arial</vt:lpstr>
      <vt:lpstr>Calibri</vt:lpstr>
      <vt:lpstr>Cambria</vt:lpstr>
      <vt:lpstr>Century Gothic</vt:lpstr>
      <vt:lpstr>Symbol</vt:lpstr>
      <vt:lpstr>Tahoma</vt:lpstr>
      <vt:lpstr>Times New Roman</vt:lpstr>
      <vt:lpstr>Verdana</vt:lpstr>
      <vt:lpstr>Wingdings</vt:lpstr>
      <vt:lpstr>1_Parcel</vt:lpstr>
      <vt:lpstr>2_csod</vt:lpstr>
      <vt:lpstr>Parcel</vt:lpstr>
      <vt:lpstr>2_Parcel</vt:lpstr>
      <vt:lpstr>PowerPointova predstavitev</vt:lpstr>
      <vt:lpstr>1. Roditeljski sestanek 1. a-razreda</vt:lpstr>
      <vt:lpstr>Dnevni red</vt:lpstr>
      <vt:lpstr>1. Vzgojno-izobraževalno delo v oddelku</vt:lpstr>
      <vt:lpstr>ŠOLSKI ZVONEC </vt:lpstr>
      <vt:lpstr>ŠOLSKI KOLEDAR </vt:lpstr>
      <vt:lpstr>SODELOVANJE S STARŠI  </vt:lpstr>
      <vt:lpstr>SODELOVANJE S STARŠI</vt:lpstr>
      <vt:lpstr>ŠOLSKA PREHRANA </vt:lpstr>
      <vt:lpstr>ŠOLSKA PREHRANA</vt:lpstr>
      <vt:lpstr>PowerPointova predstavitev</vt:lpstr>
      <vt:lpstr>1. a-razred</vt:lpstr>
      <vt:lpstr>PREDMETNIK V 1. RAZREDU</vt:lpstr>
      <vt:lpstr>URNIK 1. a-razreda </vt:lpstr>
      <vt:lpstr>2. Vzgojno-izobraževalno delo v JV in OPB  </vt:lpstr>
      <vt:lpstr>Organizacija dela v podaljšanem bivanju </vt:lpstr>
      <vt:lpstr>STANDARDI ZNANJA, VREDNOTENJE ZNANJA</vt:lpstr>
      <vt:lpstr>PREVERJANJE IN OCENJEVANJE ZNANJA</vt:lpstr>
      <vt:lpstr>PREVERJANJE IN OCENJEVANJE ZNANJA</vt:lpstr>
      <vt:lpstr>DNEVI DEJAVNOSTI</vt:lpstr>
      <vt:lpstr>BRALNA ZNAČKA</vt:lpstr>
      <vt:lpstr>TEKMOVANJA (prijave po e-pošti oz. pove otrok) </vt:lpstr>
      <vt:lpstr>ZLATI SONČEK</vt:lpstr>
      <vt:lpstr>PROJEKTI</vt:lpstr>
      <vt:lpstr>RAZŠIRJENI PROGRAM</vt:lpstr>
      <vt:lpstr>DRUGO</vt:lpstr>
      <vt:lpstr>DRUGO</vt:lpstr>
      <vt:lpstr>COVID ukrepi - preventiva</vt:lpstr>
      <vt:lpstr>COVID ukrepi – Odzivanje šole na okužbe</vt:lpstr>
      <vt:lpstr>4. Izvolitev predstavnikov staršev oddelka v Svet staršev </vt:lpstr>
      <vt:lpstr>3. Predstavitev šole v naravi »Tabor v CŠOD Jurček«</vt:lpstr>
      <vt:lpstr>  TABOR - 1. RAZRED</vt:lpstr>
      <vt:lpstr>Center šolskih in obšolskih dejavnosti  Cesta na stadion 5, 1330 Kočevje</vt:lpstr>
      <vt:lpstr>UČITELJICE</vt:lpstr>
      <vt:lpstr>Vsebine in dejavnosti</vt:lpstr>
      <vt:lpstr>PowerPointova predstavitev</vt:lpstr>
      <vt:lpstr> DRUGO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Branka</dc:creator>
  <cp:lastModifiedBy>Uporabnik sistema Windows</cp:lastModifiedBy>
  <cp:revision>33</cp:revision>
  <dcterms:created xsi:type="dcterms:W3CDTF">2020-12-05T10:11:24Z</dcterms:created>
  <dcterms:modified xsi:type="dcterms:W3CDTF">2022-09-19T07:50:50Z</dcterms:modified>
</cp:coreProperties>
</file>